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1"/>
  </p:notesMasterIdLst>
  <p:handoutMasterIdLst>
    <p:handoutMasterId r:id="rId22"/>
  </p:handoutMasterIdLst>
  <p:sldIdLst>
    <p:sldId id="256" r:id="rId2"/>
    <p:sldId id="285" r:id="rId3"/>
    <p:sldId id="281" r:id="rId4"/>
    <p:sldId id="258" r:id="rId5"/>
    <p:sldId id="260" r:id="rId6"/>
    <p:sldId id="261" r:id="rId7"/>
    <p:sldId id="262" r:id="rId8"/>
    <p:sldId id="263" r:id="rId9"/>
    <p:sldId id="286" r:id="rId10"/>
    <p:sldId id="282" r:id="rId11"/>
    <p:sldId id="265" r:id="rId12"/>
    <p:sldId id="266" r:id="rId13"/>
    <p:sldId id="267" r:id="rId14"/>
    <p:sldId id="283" r:id="rId15"/>
    <p:sldId id="268" r:id="rId16"/>
    <p:sldId id="284" r:id="rId17"/>
    <p:sldId id="269" r:id="rId18"/>
    <p:sldId id="270" r:id="rId19"/>
    <p:sldId id="271" r:id="rId20"/>
  </p:sldIdLst>
  <p:sldSz cx="9906000" cy="6858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3120">
          <p15:clr>
            <a:srgbClr val="A4A3A4"/>
          </p15:clr>
        </p15:guide>
      </p15:sldGuideLst>
    </p:ext>
    <p:ext uri="{2D200454-40CA-4A62-9FC3-DE9A4176ACB9}">
      <p15:notesGuideLst xmlns:p15="http://schemas.microsoft.com/office/powerpoint/2012/main">
        <p15:guide id="1" orient="horz" pos="3110">
          <p15:clr>
            <a:srgbClr val="A4A3A4"/>
          </p15:clr>
        </p15:guide>
        <p15:guide id="2" pos="2161">
          <p15:clr>
            <a:srgbClr val="A4A3A4"/>
          </p15:clr>
        </p15:guide>
        <p15:guide id="3" orient="horz" pos="3127">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75757"/>
    <a:srgbClr val="558689"/>
    <a:srgbClr val="ABABAB"/>
    <a:srgbClr val="00B2A9"/>
    <a:srgbClr val="0D5257"/>
    <a:srgbClr val="565657"/>
    <a:srgbClr val="575756"/>
    <a:srgbClr val="FFFFFF"/>
    <a:srgbClr val="E12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853" autoAdjust="0"/>
    <p:restoredTop sz="96305" autoAdjust="0"/>
  </p:normalViewPr>
  <p:slideViewPr>
    <p:cSldViewPr>
      <p:cViewPr>
        <p:scale>
          <a:sx n="66" d="100"/>
          <a:sy n="66" d="100"/>
        </p:scale>
        <p:origin x="450" y="966"/>
      </p:cViewPr>
      <p:guideLst>
        <p:guide orient="horz" pos="618"/>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600" y="96"/>
      </p:cViewPr>
      <p:guideLst>
        <p:guide orient="horz" pos="3110"/>
        <p:guide pos="2161"/>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ie MAYET" userId="7145a5d2-edde-4373-9fad-aadf7e15bb71" providerId="ADAL" clId="{0434E420-B5BD-42E0-AAE6-9FC77F6275A3}"/>
    <pc:docChg chg="undo custSel addSld modSld modMainMaster">
      <pc:chgData name="Jaimie MAYET" userId="7145a5d2-edde-4373-9fad-aadf7e15bb71" providerId="ADAL" clId="{0434E420-B5BD-42E0-AAE6-9FC77F6275A3}" dt="2021-12-14T10:16:18.527" v="179" actId="20577"/>
      <pc:docMkLst>
        <pc:docMk/>
      </pc:docMkLst>
      <pc:sldChg chg="modSp">
        <pc:chgData name="Jaimie MAYET" userId="7145a5d2-edde-4373-9fad-aadf7e15bb71" providerId="ADAL" clId="{0434E420-B5BD-42E0-AAE6-9FC77F6275A3}" dt="2021-12-14T09:49:28.837" v="56"/>
        <pc:sldMkLst>
          <pc:docMk/>
          <pc:sldMk cId="1877189856" sldId="258"/>
        </pc:sldMkLst>
        <pc:spChg chg="mod">
          <ac:chgData name="Jaimie MAYET" userId="7145a5d2-edde-4373-9fad-aadf7e15bb71" providerId="ADAL" clId="{0434E420-B5BD-42E0-AAE6-9FC77F6275A3}" dt="2021-12-14T09:49:28.837" v="56"/>
          <ac:spMkLst>
            <pc:docMk/>
            <pc:sldMk cId="1877189856" sldId="258"/>
            <ac:spMk id="3" creationId="{00000000-0000-0000-0000-000000000000}"/>
          </ac:spMkLst>
        </pc:spChg>
        <pc:spChg chg="mod">
          <ac:chgData name="Jaimie MAYET" userId="7145a5d2-edde-4373-9fad-aadf7e15bb71" providerId="ADAL" clId="{0434E420-B5BD-42E0-AAE6-9FC77F6275A3}" dt="2021-12-14T09:49:28.837" v="56"/>
          <ac:spMkLst>
            <pc:docMk/>
            <pc:sldMk cId="1877189856" sldId="258"/>
            <ac:spMk id="4" creationId="{00000000-0000-0000-0000-000000000000}"/>
          </ac:spMkLst>
        </pc:spChg>
        <pc:spChg chg="mod">
          <ac:chgData name="Jaimie MAYET" userId="7145a5d2-edde-4373-9fad-aadf7e15bb71" providerId="ADAL" clId="{0434E420-B5BD-42E0-AAE6-9FC77F6275A3}" dt="2021-12-14T09:49:28.837" v="56"/>
          <ac:spMkLst>
            <pc:docMk/>
            <pc:sldMk cId="1877189856" sldId="258"/>
            <ac:spMk id="12" creationId="{9F841A3A-7945-4557-86DE-23A786239E04}"/>
          </ac:spMkLst>
        </pc:spChg>
        <pc:graphicFrameChg chg="mod">
          <ac:chgData name="Jaimie MAYET" userId="7145a5d2-edde-4373-9fad-aadf7e15bb71" providerId="ADAL" clId="{0434E420-B5BD-42E0-AAE6-9FC77F6275A3}" dt="2021-12-14T09:49:28.837" v="56"/>
          <ac:graphicFrameMkLst>
            <pc:docMk/>
            <pc:sldMk cId="1877189856" sldId="258"/>
            <ac:graphicFrameMk id="8" creationId="{00000000-0000-0000-0000-000000000000}"/>
          </ac:graphicFrameMkLst>
        </pc:graphicFrameChg>
      </pc:sldChg>
      <pc:sldChg chg="modSp">
        <pc:chgData name="Jaimie MAYET" userId="7145a5d2-edde-4373-9fad-aadf7e15bb71" providerId="ADAL" clId="{0434E420-B5BD-42E0-AAE6-9FC77F6275A3}" dt="2021-12-14T09:49:28.837" v="56"/>
        <pc:sldMkLst>
          <pc:docMk/>
          <pc:sldMk cId="233274901" sldId="260"/>
        </pc:sldMkLst>
        <pc:spChg chg="mod">
          <ac:chgData name="Jaimie MAYET" userId="7145a5d2-edde-4373-9fad-aadf7e15bb71" providerId="ADAL" clId="{0434E420-B5BD-42E0-AAE6-9FC77F6275A3}" dt="2021-12-14T09:49:28.837" v="56"/>
          <ac:spMkLst>
            <pc:docMk/>
            <pc:sldMk cId="233274901" sldId="260"/>
            <ac:spMk id="7" creationId="{00000000-0000-0000-0000-000000000000}"/>
          </ac:spMkLst>
        </pc:spChg>
      </pc:sldChg>
      <pc:sldChg chg="modSp">
        <pc:chgData name="Jaimie MAYET" userId="7145a5d2-edde-4373-9fad-aadf7e15bb71" providerId="ADAL" clId="{0434E420-B5BD-42E0-AAE6-9FC77F6275A3}" dt="2021-12-14T09:49:28.837" v="56"/>
        <pc:sldMkLst>
          <pc:docMk/>
          <pc:sldMk cId="1679742288" sldId="261"/>
        </pc:sldMkLst>
        <pc:spChg chg="mod">
          <ac:chgData name="Jaimie MAYET" userId="7145a5d2-edde-4373-9fad-aadf7e15bb71" providerId="ADAL" clId="{0434E420-B5BD-42E0-AAE6-9FC77F6275A3}" dt="2021-12-14T09:49:28.837" v="56"/>
          <ac:spMkLst>
            <pc:docMk/>
            <pc:sldMk cId="1679742288" sldId="261"/>
            <ac:spMk id="7" creationId="{00000000-0000-0000-0000-000000000000}"/>
          </ac:spMkLst>
        </pc:spChg>
        <pc:spChg chg="mod">
          <ac:chgData name="Jaimie MAYET" userId="7145a5d2-edde-4373-9fad-aadf7e15bb71" providerId="ADAL" clId="{0434E420-B5BD-42E0-AAE6-9FC77F6275A3}" dt="2021-12-14T09:49:28.837" v="56"/>
          <ac:spMkLst>
            <pc:docMk/>
            <pc:sldMk cId="1679742288" sldId="261"/>
            <ac:spMk id="11" creationId="{00000000-0000-0000-0000-000000000000}"/>
          </ac:spMkLst>
        </pc:spChg>
      </pc:sldChg>
      <pc:sldChg chg="addSp modSp">
        <pc:chgData name="Jaimie MAYET" userId="7145a5d2-edde-4373-9fad-aadf7e15bb71" providerId="ADAL" clId="{0434E420-B5BD-42E0-AAE6-9FC77F6275A3}" dt="2021-12-14T10:08:51.499" v="83" actId="1076"/>
        <pc:sldMkLst>
          <pc:docMk/>
          <pc:sldMk cId="1866593630" sldId="262"/>
        </pc:sldMkLst>
        <pc:spChg chg="mod">
          <ac:chgData name="Jaimie MAYET" userId="7145a5d2-edde-4373-9fad-aadf7e15bb71" providerId="ADAL" clId="{0434E420-B5BD-42E0-AAE6-9FC77F6275A3}" dt="2021-12-14T10:08:43.580" v="81" actId="14100"/>
          <ac:spMkLst>
            <pc:docMk/>
            <pc:sldMk cId="1866593630" sldId="262"/>
            <ac:spMk id="5" creationId="{00000000-0000-0000-0000-000000000000}"/>
          </ac:spMkLst>
        </pc:spChg>
        <pc:spChg chg="mod">
          <ac:chgData name="Jaimie MAYET" userId="7145a5d2-edde-4373-9fad-aadf7e15bb71" providerId="ADAL" clId="{0434E420-B5BD-42E0-AAE6-9FC77F6275A3}" dt="2021-12-14T09:49:28.837" v="56"/>
          <ac:spMkLst>
            <pc:docMk/>
            <pc:sldMk cId="1866593630" sldId="262"/>
            <ac:spMk id="7" creationId="{00000000-0000-0000-0000-000000000000}"/>
          </ac:spMkLst>
        </pc:spChg>
        <pc:spChg chg="mod">
          <ac:chgData name="Jaimie MAYET" userId="7145a5d2-edde-4373-9fad-aadf7e15bb71" providerId="ADAL" clId="{0434E420-B5BD-42E0-AAE6-9FC77F6275A3}" dt="2021-12-14T10:08:40.780" v="80" actId="14100"/>
          <ac:spMkLst>
            <pc:docMk/>
            <pc:sldMk cId="1866593630" sldId="262"/>
            <ac:spMk id="9" creationId="{00000000-0000-0000-0000-000000000000}"/>
          </ac:spMkLst>
        </pc:spChg>
        <pc:spChg chg="add mod">
          <ac:chgData name="Jaimie MAYET" userId="7145a5d2-edde-4373-9fad-aadf7e15bb71" providerId="ADAL" clId="{0434E420-B5BD-42E0-AAE6-9FC77F6275A3}" dt="2021-12-14T10:08:40.780" v="80" actId="14100"/>
          <ac:spMkLst>
            <pc:docMk/>
            <pc:sldMk cId="1866593630" sldId="262"/>
            <ac:spMk id="10" creationId="{5ED56B1B-2F97-4443-B288-76E73ECC136D}"/>
          </ac:spMkLst>
        </pc:spChg>
        <pc:picChg chg="mod">
          <ac:chgData name="Jaimie MAYET" userId="7145a5d2-edde-4373-9fad-aadf7e15bb71" providerId="ADAL" clId="{0434E420-B5BD-42E0-AAE6-9FC77F6275A3}" dt="2021-12-14T10:08:51.499" v="83" actId="1076"/>
          <ac:picMkLst>
            <pc:docMk/>
            <pc:sldMk cId="1866593630" sldId="262"/>
            <ac:picMk id="1026" creationId="{889D4C4F-7FA7-45E2-ABCA-F9A073E972A9}"/>
          </ac:picMkLst>
        </pc:picChg>
        <pc:picChg chg="mod">
          <ac:chgData name="Jaimie MAYET" userId="7145a5d2-edde-4373-9fad-aadf7e15bb71" providerId="ADAL" clId="{0434E420-B5BD-42E0-AAE6-9FC77F6275A3}" dt="2021-12-14T10:07:51.259" v="66" actId="1076"/>
          <ac:picMkLst>
            <pc:docMk/>
            <pc:sldMk cId="1866593630" sldId="262"/>
            <ac:picMk id="1028" creationId="{8FEEC60F-E601-4EBA-8EAC-A398AB172653}"/>
          </ac:picMkLst>
        </pc:picChg>
      </pc:sldChg>
      <pc:sldChg chg="addSp delSp modSp">
        <pc:chgData name="Jaimie MAYET" userId="7145a5d2-edde-4373-9fad-aadf7e15bb71" providerId="ADAL" clId="{0434E420-B5BD-42E0-AAE6-9FC77F6275A3}" dt="2021-12-14T10:11:19.748" v="125" actId="1076"/>
        <pc:sldMkLst>
          <pc:docMk/>
          <pc:sldMk cId="1866338965" sldId="263"/>
        </pc:sldMkLst>
        <pc:spChg chg="mod">
          <ac:chgData name="Jaimie MAYET" userId="7145a5d2-edde-4373-9fad-aadf7e15bb71" providerId="ADAL" clId="{0434E420-B5BD-42E0-AAE6-9FC77F6275A3}" dt="2021-12-14T10:11:17.931" v="124" actId="14100"/>
          <ac:spMkLst>
            <pc:docMk/>
            <pc:sldMk cId="1866338965" sldId="263"/>
            <ac:spMk id="2" creationId="{00000000-0000-0000-0000-000000000000}"/>
          </ac:spMkLst>
        </pc:spChg>
        <pc:spChg chg="add del mod">
          <ac:chgData name="Jaimie MAYET" userId="7145a5d2-edde-4373-9fad-aadf7e15bb71" providerId="ADAL" clId="{0434E420-B5BD-42E0-AAE6-9FC77F6275A3}" dt="2021-12-14T10:09:24.754" v="87" actId="478"/>
          <ac:spMkLst>
            <pc:docMk/>
            <pc:sldMk cId="1866338965" sldId="263"/>
            <ac:spMk id="4" creationId="{D5BD2788-CE16-4DA0-900B-B0E6CB34B16E}"/>
          </ac:spMkLst>
        </pc:spChg>
        <pc:spChg chg="del mod">
          <ac:chgData name="Jaimie MAYET" userId="7145a5d2-edde-4373-9fad-aadf7e15bb71" providerId="ADAL" clId="{0434E420-B5BD-42E0-AAE6-9FC77F6275A3}" dt="2021-12-14T10:09:22.991" v="86" actId="478"/>
          <ac:spMkLst>
            <pc:docMk/>
            <pc:sldMk cId="1866338965" sldId="263"/>
            <ac:spMk id="5" creationId="{00000000-0000-0000-0000-000000000000}"/>
          </ac:spMkLst>
        </pc:spChg>
        <pc:spChg chg="mod">
          <ac:chgData name="Jaimie MAYET" userId="7145a5d2-edde-4373-9fad-aadf7e15bb71" providerId="ADAL" clId="{0434E420-B5BD-42E0-AAE6-9FC77F6275A3}" dt="2021-12-14T09:49:28.837" v="56"/>
          <ac:spMkLst>
            <pc:docMk/>
            <pc:sldMk cId="1866338965" sldId="263"/>
            <ac:spMk id="10" creationId="{82A53702-D21F-44F3-845B-8C4011005576}"/>
          </ac:spMkLst>
        </pc:spChg>
        <pc:spChg chg="add mod">
          <ac:chgData name="Jaimie MAYET" userId="7145a5d2-edde-4373-9fad-aadf7e15bb71" providerId="ADAL" clId="{0434E420-B5BD-42E0-AAE6-9FC77F6275A3}" dt="2021-12-14T10:11:19.748" v="125" actId="1076"/>
          <ac:spMkLst>
            <pc:docMk/>
            <pc:sldMk cId="1866338965" sldId="263"/>
            <ac:spMk id="11" creationId="{7DD01BAC-1DAC-448D-835E-35CDC87ABFDE}"/>
          </ac:spMkLst>
        </pc:spChg>
        <pc:grpChg chg="add mod">
          <ac:chgData name="Jaimie MAYET" userId="7145a5d2-edde-4373-9fad-aadf7e15bb71" providerId="ADAL" clId="{0434E420-B5BD-42E0-AAE6-9FC77F6275A3}" dt="2021-12-14T10:11:19.748" v="125" actId="1076"/>
          <ac:grpSpMkLst>
            <pc:docMk/>
            <pc:sldMk cId="1866338965" sldId="263"/>
            <ac:grpSpMk id="12" creationId="{1A0DD2F3-BFD5-43FE-8FBE-708DD38EF9E3}"/>
          </ac:grpSpMkLst>
        </pc:grpChg>
      </pc:sldChg>
      <pc:sldChg chg="modSp">
        <pc:chgData name="Jaimie MAYET" userId="7145a5d2-edde-4373-9fad-aadf7e15bb71" providerId="ADAL" clId="{0434E420-B5BD-42E0-AAE6-9FC77F6275A3}" dt="2021-12-14T09:49:28.837" v="56"/>
        <pc:sldMkLst>
          <pc:docMk/>
          <pc:sldMk cId="4142729330" sldId="265"/>
        </pc:sldMkLst>
        <pc:spChg chg="mod">
          <ac:chgData name="Jaimie MAYET" userId="7145a5d2-edde-4373-9fad-aadf7e15bb71" providerId="ADAL" clId="{0434E420-B5BD-42E0-AAE6-9FC77F6275A3}" dt="2021-12-14T09:49:28.837" v="56"/>
          <ac:spMkLst>
            <pc:docMk/>
            <pc:sldMk cId="4142729330" sldId="265"/>
            <ac:spMk id="5" creationId="{00000000-0000-0000-0000-000000000000}"/>
          </ac:spMkLst>
        </pc:spChg>
        <pc:spChg chg="mod">
          <ac:chgData name="Jaimie MAYET" userId="7145a5d2-edde-4373-9fad-aadf7e15bb71" providerId="ADAL" clId="{0434E420-B5BD-42E0-AAE6-9FC77F6275A3}" dt="2021-12-14T09:49:28.837" v="56"/>
          <ac:spMkLst>
            <pc:docMk/>
            <pc:sldMk cId="4142729330" sldId="265"/>
            <ac:spMk id="9" creationId="{00CD154B-FA48-44B0-9676-DF03CF8CBDA3}"/>
          </ac:spMkLst>
        </pc:spChg>
      </pc:sldChg>
      <pc:sldChg chg="modSp">
        <pc:chgData name="Jaimie MAYET" userId="7145a5d2-edde-4373-9fad-aadf7e15bb71" providerId="ADAL" clId="{0434E420-B5BD-42E0-AAE6-9FC77F6275A3}" dt="2021-12-14T09:49:28.837" v="56"/>
        <pc:sldMkLst>
          <pc:docMk/>
          <pc:sldMk cId="388077702" sldId="266"/>
        </pc:sldMkLst>
        <pc:spChg chg="mod">
          <ac:chgData name="Jaimie MAYET" userId="7145a5d2-edde-4373-9fad-aadf7e15bb71" providerId="ADAL" clId="{0434E420-B5BD-42E0-AAE6-9FC77F6275A3}" dt="2021-12-14T09:49:28.837" v="56"/>
          <ac:spMkLst>
            <pc:docMk/>
            <pc:sldMk cId="388077702" sldId="266"/>
            <ac:spMk id="11" creationId="{47ADE588-C989-44DB-ACA3-A4E1310534C7}"/>
          </ac:spMkLst>
        </pc:spChg>
      </pc:sldChg>
      <pc:sldChg chg="modSp">
        <pc:chgData name="Jaimie MAYET" userId="7145a5d2-edde-4373-9fad-aadf7e15bb71" providerId="ADAL" clId="{0434E420-B5BD-42E0-AAE6-9FC77F6275A3}" dt="2021-12-14T09:49:28.837" v="56"/>
        <pc:sldMkLst>
          <pc:docMk/>
          <pc:sldMk cId="1512700202" sldId="267"/>
        </pc:sldMkLst>
        <pc:spChg chg="mod">
          <ac:chgData name="Jaimie MAYET" userId="7145a5d2-edde-4373-9fad-aadf7e15bb71" providerId="ADAL" clId="{0434E420-B5BD-42E0-AAE6-9FC77F6275A3}" dt="2021-12-14T09:49:28.837" v="56"/>
          <ac:spMkLst>
            <pc:docMk/>
            <pc:sldMk cId="1512700202" sldId="267"/>
            <ac:spMk id="4" creationId="{00000000-0000-0000-0000-000000000000}"/>
          </ac:spMkLst>
        </pc:spChg>
        <pc:spChg chg="mod">
          <ac:chgData name="Jaimie MAYET" userId="7145a5d2-edde-4373-9fad-aadf7e15bb71" providerId="ADAL" clId="{0434E420-B5BD-42E0-AAE6-9FC77F6275A3}" dt="2021-12-14T09:49:28.837" v="56"/>
          <ac:spMkLst>
            <pc:docMk/>
            <pc:sldMk cId="1512700202" sldId="267"/>
            <ac:spMk id="10" creationId="{40856909-0376-451B-97E9-DE444D95A331}"/>
          </ac:spMkLst>
        </pc:spChg>
      </pc:sldChg>
      <pc:sldChg chg="modSp">
        <pc:chgData name="Jaimie MAYET" userId="7145a5d2-edde-4373-9fad-aadf7e15bb71" providerId="ADAL" clId="{0434E420-B5BD-42E0-AAE6-9FC77F6275A3}" dt="2021-12-14T09:49:28.837" v="56"/>
        <pc:sldMkLst>
          <pc:docMk/>
          <pc:sldMk cId="3088554573" sldId="268"/>
        </pc:sldMkLst>
        <pc:spChg chg="mod">
          <ac:chgData name="Jaimie MAYET" userId="7145a5d2-edde-4373-9fad-aadf7e15bb71" providerId="ADAL" clId="{0434E420-B5BD-42E0-AAE6-9FC77F6275A3}" dt="2021-12-14T09:49:28.837" v="56"/>
          <ac:spMkLst>
            <pc:docMk/>
            <pc:sldMk cId="3088554573" sldId="268"/>
            <ac:spMk id="4" creationId="{00000000-0000-0000-0000-000000000000}"/>
          </ac:spMkLst>
        </pc:spChg>
        <pc:spChg chg="mod">
          <ac:chgData name="Jaimie MAYET" userId="7145a5d2-edde-4373-9fad-aadf7e15bb71" providerId="ADAL" clId="{0434E420-B5BD-42E0-AAE6-9FC77F6275A3}" dt="2021-12-14T09:49:28.837" v="56"/>
          <ac:spMkLst>
            <pc:docMk/>
            <pc:sldMk cId="3088554573" sldId="268"/>
            <ac:spMk id="5" creationId="{00000000-0000-0000-0000-000000000000}"/>
          </ac:spMkLst>
        </pc:spChg>
        <pc:spChg chg="mod">
          <ac:chgData name="Jaimie MAYET" userId="7145a5d2-edde-4373-9fad-aadf7e15bb71" providerId="ADAL" clId="{0434E420-B5BD-42E0-AAE6-9FC77F6275A3}" dt="2021-12-14T09:49:28.837" v="56"/>
          <ac:spMkLst>
            <pc:docMk/>
            <pc:sldMk cId="3088554573" sldId="268"/>
            <ac:spMk id="11" creationId="{DC52CEDA-E55F-438F-B08A-0F4F48AC59AC}"/>
          </ac:spMkLst>
        </pc:spChg>
      </pc:sldChg>
      <pc:sldChg chg="addSp modSp">
        <pc:chgData name="Jaimie MAYET" userId="7145a5d2-edde-4373-9fad-aadf7e15bb71" providerId="ADAL" clId="{0434E420-B5BD-42E0-AAE6-9FC77F6275A3}" dt="2021-12-14T10:15:26.219" v="166" actId="14100"/>
        <pc:sldMkLst>
          <pc:docMk/>
          <pc:sldMk cId="4082465582" sldId="269"/>
        </pc:sldMkLst>
        <pc:spChg chg="mod">
          <ac:chgData name="Jaimie MAYET" userId="7145a5d2-edde-4373-9fad-aadf7e15bb71" providerId="ADAL" clId="{0434E420-B5BD-42E0-AAE6-9FC77F6275A3}" dt="2021-12-14T10:15:26.219" v="166" actId="14100"/>
          <ac:spMkLst>
            <pc:docMk/>
            <pc:sldMk cId="4082465582" sldId="269"/>
            <ac:spMk id="4" creationId="{00000000-0000-0000-0000-000000000000}"/>
          </ac:spMkLst>
        </pc:spChg>
        <pc:spChg chg="mod">
          <ac:chgData name="Jaimie MAYET" userId="7145a5d2-edde-4373-9fad-aadf7e15bb71" providerId="ADAL" clId="{0434E420-B5BD-42E0-AAE6-9FC77F6275A3}" dt="2021-12-14T09:49:28.837" v="56"/>
          <ac:spMkLst>
            <pc:docMk/>
            <pc:sldMk cId="4082465582" sldId="269"/>
            <ac:spMk id="5" creationId="{00000000-0000-0000-0000-000000000000}"/>
          </ac:spMkLst>
        </pc:spChg>
        <pc:spChg chg="mod">
          <ac:chgData name="Jaimie MAYET" userId="7145a5d2-edde-4373-9fad-aadf7e15bb71" providerId="ADAL" clId="{0434E420-B5BD-42E0-AAE6-9FC77F6275A3}" dt="2021-12-14T10:15:24.602" v="165" actId="14100"/>
          <ac:spMkLst>
            <pc:docMk/>
            <pc:sldMk cId="4082465582" sldId="269"/>
            <ac:spMk id="11" creationId="{D0633500-30D4-420E-8E60-6BB914C1D79B}"/>
          </ac:spMkLst>
        </pc:spChg>
        <pc:spChg chg="mod">
          <ac:chgData name="Jaimie MAYET" userId="7145a5d2-edde-4373-9fad-aadf7e15bb71" providerId="ADAL" clId="{0434E420-B5BD-42E0-AAE6-9FC77F6275A3}" dt="2021-12-14T09:49:28.837" v="56"/>
          <ac:spMkLst>
            <pc:docMk/>
            <pc:sldMk cId="4082465582" sldId="269"/>
            <ac:spMk id="13" creationId="{4F29D573-F258-4B5C-91BF-57855202EEA8}"/>
          </ac:spMkLst>
        </pc:spChg>
        <pc:picChg chg="add">
          <ac:chgData name="Jaimie MAYET" userId="7145a5d2-edde-4373-9fad-aadf7e15bb71" providerId="ADAL" clId="{0434E420-B5BD-42E0-AAE6-9FC77F6275A3}" dt="2021-12-14T10:15:18.248" v="164"/>
          <ac:picMkLst>
            <pc:docMk/>
            <pc:sldMk cId="4082465582" sldId="269"/>
            <ac:picMk id="14" creationId="{57D69A40-9EE3-4231-98B2-CD8F19838258}"/>
          </ac:picMkLst>
        </pc:picChg>
      </pc:sldChg>
      <pc:sldChg chg="modSp">
        <pc:chgData name="Jaimie MAYET" userId="7145a5d2-edde-4373-9fad-aadf7e15bb71" providerId="ADAL" clId="{0434E420-B5BD-42E0-AAE6-9FC77F6275A3}" dt="2021-12-14T10:15:56.020" v="178" actId="947"/>
        <pc:sldMkLst>
          <pc:docMk/>
          <pc:sldMk cId="1054746354" sldId="270"/>
        </pc:sldMkLst>
        <pc:spChg chg="mod">
          <ac:chgData name="Jaimie MAYET" userId="7145a5d2-edde-4373-9fad-aadf7e15bb71" providerId="ADAL" clId="{0434E420-B5BD-42E0-AAE6-9FC77F6275A3}" dt="2021-12-14T10:15:56.020" v="178" actId="947"/>
          <ac:spMkLst>
            <pc:docMk/>
            <pc:sldMk cId="1054746354" sldId="270"/>
            <ac:spMk id="5" creationId="{00000000-0000-0000-0000-000000000000}"/>
          </ac:spMkLst>
        </pc:spChg>
        <pc:spChg chg="mod">
          <ac:chgData name="Jaimie MAYET" userId="7145a5d2-edde-4373-9fad-aadf7e15bb71" providerId="ADAL" clId="{0434E420-B5BD-42E0-AAE6-9FC77F6275A3}" dt="2021-12-14T09:49:28.837" v="56"/>
          <ac:spMkLst>
            <pc:docMk/>
            <pc:sldMk cId="1054746354" sldId="270"/>
            <ac:spMk id="10" creationId="{3EBC386C-6F53-43F5-9E60-1C9F53DA6203}"/>
          </ac:spMkLst>
        </pc:spChg>
      </pc:sldChg>
      <pc:sldChg chg="modSp">
        <pc:chgData name="Jaimie MAYET" userId="7145a5d2-edde-4373-9fad-aadf7e15bb71" providerId="ADAL" clId="{0434E420-B5BD-42E0-AAE6-9FC77F6275A3}" dt="2021-12-14T10:16:18.527" v="179" actId="20577"/>
        <pc:sldMkLst>
          <pc:docMk/>
          <pc:sldMk cId="1722127108" sldId="271"/>
        </pc:sldMkLst>
        <pc:spChg chg="mod">
          <ac:chgData name="Jaimie MAYET" userId="7145a5d2-edde-4373-9fad-aadf7e15bb71" providerId="ADAL" clId="{0434E420-B5BD-42E0-AAE6-9FC77F6275A3}" dt="2021-12-14T10:16:18.527" v="179" actId="20577"/>
          <ac:spMkLst>
            <pc:docMk/>
            <pc:sldMk cId="1722127108" sldId="271"/>
            <ac:spMk id="5" creationId="{00000000-0000-0000-0000-000000000000}"/>
          </ac:spMkLst>
        </pc:spChg>
      </pc:sldChg>
      <pc:sldChg chg="modSp">
        <pc:chgData name="Jaimie MAYET" userId="7145a5d2-edde-4373-9fad-aadf7e15bb71" providerId="ADAL" clId="{0434E420-B5BD-42E0-AAE6-9FC77F6275A3}" dt="2021-12-14T10:07:06.319" v="58" actId="404"/>
        <pc:sldMkLst>
          <pc:docMk/>
          <pc:sldMk cId="1783927197" sldId="281"/>
        </pc:sldMkLst>
        <pc:spChg chg="mod">
          <ac:chgData name="Jaimie MAYET" userId="7145a5d2-edde-4373-9fad-aadf7e15bb71" providerId="ADAL" clId="{0434E420-B5BD-42E0-AAE6-9FC77F6275A3}" dt="2021-12-14T10:07:06.319" v="58" actId="404"/>
          <ac:spMkLst>
            <pc:docMk/>
            <pc:sldMk cId="1783927197" sldId="281"/>
            <ac:spMk id="7" creationId="{48FC87F6-66EE-4741-984C-BB67E984916E}"/>
          </ac:spMkLst>
        </pc:spChg>
      </pc:sldChg>
      <pc:sldChg chg="modSp">
        <pc:chgData name="Jaimie MAYET" userId="7145a5d2-edde-4373-9fad-aadf7e15bb71" providerId="ADAL" clId="{0434E420-B5BD-42E0-AAE6-9FC77F6275A3}" dt="2021-12-14T10:13:49.108" v="157" actId="12"/>
        <pc:sldMkLst>
          <pc:docMk/>
          <pc:sldMk cId="3351114659" sldId="282"/>
        </pc:sldMkLst>
        <pc:spChg chg="mod">
          <ac:chgData name="Jaimie MAYET" userId="7145a5d2-edde-4373-9fad-aadf7e15bb71" providerId="ADAL" clId="{0434E420-B5BD-42E0-AAE6-9FC77F6275A3}" dt="2021-12-14T10:13:49.108" v="157" actId="12"/>
          <ac:spMkLst>
            <pc:docMk/>
            <pc:sldMk cId="3351114659" sldId="282"/>
            <ac:spMk id="7" creationId="{B9D5A4DA-DAD2-40DF-8CB2-DAD6BADF682B}"/>
          </ac:spMkLst>
        </pc:spChg>
      </pc:sldChg>
      <pc:sldChg chg="modSp">
        <pc:chgData name="Jaimie MAYET" userId="7145a5d2-edde-4373-9fad-aadf7e15bb71" providerId="ADAL" clId="{0434E420-B5BD-42E0-AAE6-9FC77F6275A3}" dt="2021-12-14T10:14:08.662" v="159" actId="404"/>
        <pc:sldMkLst>
          <pc:docMk/>
          <pc:sldMk cId="2506325564" sldId="283"/>
        </pc:sldMkLst>
        <pc:spChg chg="mod">
          <ac:chgData name="Jaimie MAYET" userId="7145a5d2-edde-4373-9fad-aadf7e15bb71" providerId="ADAL" clId="{0434E420-B5BD-42E0-AAE6-9FC77F6275A3}" dt="2021-12-14T10:14:08.662" v="159" actId="404"/>
          <ac:spMkLst>
            <pc:docMk/>
            <pc:sldMk cId="2506325564" sldId="283"/>
            <ac:spMk id="11" creationId="{87924763-8F08-4A52-9B60-A21573E28739}"/>
          </ac:spMkLst>
        </pc:spChg>
      </pc:sldChg>
      <pc:sldChg chg="modSp">
        <pc:chgData name="Jaimie MAYET" userId="7145a5d2-edde-4373-9fad-aadf7e15bb71" providerId="ADAL" clId="{0434E420-B5BD-42E0-AAE6-9FC77F6275A3}" dt="2021-12-14T10:14:52.357" v="163" actId="12"/>
        <pc:sldMkLst>
          <pc:docMk/>
          <pc:sldMk cId="945691405" sldId="284"/>
        </pc:sldMkLst>
        <pc:spChg chg="mod">
          <ac:chgData name="Jaimie MAYET" userId="7145a5d2-edde-4373-9fad-aadf7e15bb71" providerId="ADAL" clId="{0434E420-B5BD-42E0-AAE6-9FC77F6275A3}" dt="2021-12-14T10:14:52.357" v="163" actId="12"/>
          <ac:spMkLst>
            <pc:docMk/>
            <pc:sldMk cId="945691405" sldId="284"/>
            <ac:spMk id="5" creationId="{98FB69B4-F369-4777-8FAB-786FCD3E6C3B}"/>
          </ac:spMkLst>
        </pc:spChg>
      </pc:sldChg>
      <pc:sldChg chg="modSp">
        <pc:chgData name="Jaimie MAYET" userId="7145a5d2-edde-4373-9fad-aadf7e15bb71" providerId="ADAL" clId="{0434E420-B5BD-42E0-AAE6-9FC77F6275A3}" dt="2021-12-14T09:49:28.837" v="56"/>
        <pc:sldMkLst>
          <pc:docMk/>
          <pc:sldMk cId="1394796797" sldId="285"/>
        </pc:sldMkLst>
        <pc:spChg chg="mod">
          <ac:chgData name="Jaimie MAYET" userId="7145a5d2-edde-4373-9fad-aadf7e15bb71" providerId="ADAL" clId="{0434E420-B5BD-42E0-AAE6-9FC77F6275A3}" dt="2021-12-14T09:49:28.837" v="56"/>
          <ac:spMkLst>
            <pc:docMk/>
            <pc:sldMk cId="1394796797" sldId="285"/>
            <ac:spMk id="4" creationId="{00000000-0000-0000-0000-000000000000}"/>
          </ac:spMkLst>
        </pc:spChg>
        <pc:spChg chg="mod">
          <ac:chgData name="Jaimie MAYET" userId="7145a5d2-edde-4373-9fad-aadf7e15bb71" providerId="ADAL" clId="{0434E420-B5BD-42E0-AAE6-9FC77F6275A3}" dt="2021-12-14T09:49:28.837" v="56"/>
          <ac:spMkLst>
            <pc:docMk/>
            <pc:sldMk cId="1394796797" sldId="285"/>
            <ac:spMk id="6" creationId="{00000000-0000-0000-0000-000000000000}"/>
          </ac:spMkLst>
        </pc:spChg>
        <pc:spChg chg="mod">
          <ac:chgData name="Jaimie MAYET" userId="7145a5d2-edde-4373-9fad-aadf7e15bb71" providerId="ADAL" clId="{0434E420-B5BD-42E0-AAE6-9FC77F6275A3}" dt="2021-12-14T09:49:28.837" v="56"/>
          <ac:spMkLst>
            <pc:docMk/>
            <pc:sldMk cId="1394796797" sldId="285"/>
            <ac:spMk id="12" creationId="{0387D940-AE18-4F1E-B731-51FE0076DDFA}"/>
          </ac:spMkLst>
        </pc:spChg>
        <pc:spChg chg="mod">
          <ac:chgData name="Jaimie MAYET" userId="7145a5d2-edde-4373-9fad-aadf7e15bb71" providerId="ADAL" clId="{0434E420-B5BD-42E0-AAE6-9FC77F6275A3}" dt="2021-12-14T09:49:07.570" v="55" actId="20577"/>
          <ac:spMkLst>
            <pc:docMk/>
            <pc:sldMk cId="1394796797" sldId="285"/>
            <ac:spMk id="14" creationId="{FD3FA2CA-436B-41E5-A6E5-099213913128}"/>
          </ac:spMkLst>
        </pc:spChg>
      </pc:sldChg>
      <pc:sldChg chg="addSp delSp modSp add">
        <pc:chgData name="Jaimie MAYET" userId="7145a5d2-edde-4373-9fad-aadf7e15bb71" providerId="ADAL" clId="{0434E420-B5BD-42E0-AAE6-9FC77F6275A3}" dt="2021-12-14T10:13:35.451" v="155" actId="14100"/>
        <pc:sldMkLst>
          <pc:docMk/>
          <pc:sldMk cId="2175806242" sldId="286"/>
        </pc:sldMkLst>
        <pc:spChg chg="del">
          <ac:chgData name="Jaimie MAYET" userId="7145a5d2-edde-4373-9fad-aadf7e15bb71" providerId="ADAL" clId="{0434E420-B5BD-42E0-AAE6-9FC77F6275A3}" dt="2021-12-14T10:11:32.327" v="126" actId="478"/>
          <ac:spMkLst>
            <pc:docMk/>
            <pc:sldMk cId="2175806242" sldId="286"/>
            <ac:spMk id="2" creationId="{00000000-0000-0000-0000-000000000000}"/>
          </ac:spMkLst>
        </pc:spChg>
        <pc:spChg chg="add del mod">
          <ac:chgData name="Jaimie MAYET" userId="7145a5d2-edde-4373-9fad-aadf7e15bb71" providerId="ADAL" clId="{0434E420-B5BD-42E0-AAE6-9FC77F6275A3}" dt="2021-12-14T10:11:34.576" v="127" actId="478"/>
          <ac:spMkLst>
            <pc:docMk/>
            <pc:sldMk cId="2175806242" sldId="286"/>
            <ac:spMk id="4" creationId="{1144EF48-36E2-4CF4-935A-A2C289CDAE5A}"/>
          </ac:spMkLst>
        </pc:spChg>
        <pc:spChg chg="del mod">
          <ac:chgData name="Jaimie MAYET" userId="7145a5d2-edde-4373-9fad-aadf7e15bb71" providerId="ADAL" clId="{0434E420-B5BD-42E0-AAE6-9FC77F6275A3}" dt="2021-12-14T10:12:24.643" v="140"/>
          <ac:spMkLst>
            <pc:docMk/>
            <pc:sldMk cId="2175806242" sldId="286"/>
            <ac:spMk id="5" creationId="{00000000-0000-0000-0000-000000000000}"/>
          </ac:spMkLst>
        </pc:spChg>
        <pc:spChg chg="add del mod">
          <ac:chgData name="Jaimie MAYET" userId="7145a5d2-edde-4373-9fad-aadf7e15bb71" providerId="ADAL" clId="{0434E420-B5BD-42E0-AAE6-9FC77F6275A3}" dt="2021-12-14T10:12:26.681" v="142" actId="478"/>
          <ac:spMkLst>
            <pc:docMk/>
            <pc:sldMk cId="2175806242" sldId="286"/>
            <ac:spMk id="7" creationId="{7FDC8D09-3330-4BFE-BB05-F39D58ACBA3D}"/>
          </ac:spMkLst>
        </pc:spChg>
        <pc:spChg chg="add mod">
          <ac:chgData name="Jaimie MAYET" userId="7145a5d2-edde-4373-9fad-aadf7e15bb71" providerId="ADAL" clId="{0434E420-B5BD-42E0-AAE6-9FC77F6275A3}" dt="2021-12-14T10:13:35.451" v="155" actId="14100"/>
          <ac:spMkLst>
            <pc:docMk/>
            <pc:sldMk cId="2175806242" sldId="286"/>
            <ac:spMk id="11" creationId="{2BAFAEDE-9152-42A8-BA18-546E7BBA7115}"/>
          </ac:spMkLst>
        </pc:spChg>
        <pc:spChg chg="add">
          <ac:chgData name="Jaimie MAYET" userId="7145a5d2-edde-4373-9fad-aadf7e15bb71" providerId="ADAL" clId="{0434E420-B5BD-42E0-AAE6-9FC77F6275A3}" dt="2021-12-14T10:12:22.420" v="139"/>
          <ac:spMkLst>
            <pc:docMk/>
            <pc:sldMk cId="2175806242" sldId="286"/>
            <ac:spMk id="12" creationId="{98CDBD90-B897-4E7B-965D-7CAA763749CD}"/>
          </ac:spMkLst>
        </pc:spChg>
        <pc:spChg chg="add mod">
          <ac:chgData name="Jaimie MAYET" userId="7145a5d2-edde-4373-9fad-aadf7e15bb71" providerId="ADAL" clId="{0434E420-B5BD-42E0-AAE6-9FC77F6275A3}" dt="2021-12-14T10:12:46.634" v="145" actId="14100"/>
          <ac:spMkLst>
            <pc:docMk/>
            <pc:sldMk cId="2175806242" sldId="286"/>
            <ac:spMk id="14" creationId="{91E8A1FD-7DC3-48F8-BD0A-D29B8DF09C03}"/>
          </ac:spMkLst>
        </pc:spChg>
        <pc:spChg chg="add">
          <ac:chgData name="Jaimie MAYET" userId="7145a5d2-edde-4373-9fad-aadf7e15bb71" providerId="ADAL" clId="{0434E420-B5BD-42E0-AAE6-9FC77F6275A3}" dt="2021-12-14T10:12:53.461" v="146"/>
          <ac:spMkLst>
            <pc:docMk/>
            <pc:sldMk cId="2175806242" sldId="286"/>
            <ac:spMk id="15" creationId="{A8DBF383-7529-4C23-A31F-8C5E65EC11EE}"/>
          </ac:spMkLst>
        </pc:spChg>
        <pc:picChg chg="add del">
          <ac:chgData name="Jaimie MAYET" userId="7145a5d2-edde-4373-9fad-aadf7e15bb71" providerId="ADAL" clId="{0434E420-B5BD-42E0-AAE6-9FC77F6275A3}" dt="2021-12-14T10:12:55.271" v="147"/>
          <ac:picMkLst>
            <pc:docMk/>
            <pc:sldMk cId="2175806242" sldId="286"/>
            <ac:picMk id="13" creationId="{CC85C5EE-D042-48D7-B149-EA3638B2367D}"/>
          </ac:picMkLst>
        </pc:picChg>
        <pc:picChg chg="add">
          <ac:chgData name="Jaimie MAYET" userId="7145a5d2-edde-4373-9fad-aadf7e15bb71" providerId="ADAL" clId="{0434E420-B5BD-42E0-AAE6-9FC77F6275A3}" dt="2021-12-14T10:12:55.700" v="148"/>
          <ac:picMkLst>
            <pc:docMk/>
            <pc:sldMk cId="2175806242" sldId="286"/>
            <ac:picMk id="16" creationId="{A703590E-D56A-435A-9E65-8632D31150EE}"/>
          </ac:picMkLst>
        </pc:picChg>
      </pc:sldChg>
      <pc:sldMasterChg chg="modSp modSldLayout">
        <pc:chgData name="Jaimie MAYET" userId="7145a5d2-edde-4373-9fad-aadf7e15bb71" providerId="ADAL" clId="{0434E420-B5BD-42E0-AAE6-9FC77F6275A3}" dt="2021-12-14T09:49:28.837" v="56"/>
        <pc:sldMasterMkLst>
          <pc:docMk/>
          <pc:sldMasterMk cId="300630587" sldId="2147483658"/>
        </pc:sldMasterMkLst>
        <pc:spChg chg="mod">
          <ac:chgData name="Jaimie MAYET" userId="7145a5d2-edde-4373-9fad-aadf7e15bb71" providerId="ADAL" clId="{0434E420-B5BD-42E0-AAE6-9FC77F6275A3}" dt="2021-12-14T09:49:28.837" v="56"/>
          <ac:spMkLst>
            <pc:docMk/>
            <pc:sldMasterMk cId="300630587" sldId="2147483658"/>
            <ac:spMk id="5" creationId="{00000000-0000-0000-0000-000000000000}"/>
          </ac:spMkLst>
        </pc:spChg>
        <pc:sldLayoutChg chg="addSp delSp modSp">
          <pc:chgData name="Jaimie MAYET" userId="7145a5d2-edde-4373-9fad-aadf7e15bb71" providerId="ADAL" clId="{0434E420-B5BD-42E0-AAE6-9FC77F6275A3}" dt="2021-12-14T09:45:34.432" v="2" actId="167"/>
          <pc:sldLayoutMkLst>
            <pc:docMk/>
            <pc:sldMasterMk cId="300630587" sldId="2147483658"/>
            <pc:sldLayoutMk cId="1052433512" sldId="2147483659"/>
          </pc:sldLayoutMkLst>
          <pc:picChg chg="del">
            <ac:chgData name="Jaimie MAYET" userId="7145a5d2-edde-4373-9fad-aadf7e15bb71" providerId="ADAL" clId="{0434E420-B5BD-42E0-AAE6-9FC77F6275A3}" dt="2021-12-14T09:45:32.464" v="0" actId="478"/>
            <ac:picMkLst>
              <pc:docMk/>
              <pc:sldMasterMk cId="300630587" sldId="2147483658"/>
              <pc:sldLayoutMk cId="1052433512" sldId="2147483659"/>
              <ac:picMk id="7" creationId="{5A60CABC-4D84-42CB-BF77-9C9797C0BAFD}"/>
            </ac:picMkLst>
          </pc:picChg>
          <pc:picChg chg="add ord">
            <ac:chgData name="Jaimie MAYET" userId="7145a5d2-edde-4373-9fad-aadf7e15bb71" providerId="ADAL" clId="{0434E420-B5BD-42E0-AAE6-9FC77F6275A3}" dt="2021-12-14T09:45:34.432" v="2" actId="167"/>
            <ac:picMkLst>
              <pc:docMk/>
              <pc:sldMasterMk cId="300630587" sldId="2147483658"/>
              <pc:sldLayoutMk cId="1052433512" sldId="2147483659"/>
              <ac:picMk id="8" creationId="{6A2A9B84-78E8-4D3C-9A0C-3056497844F4}"/>
            </ac:picMkLst>
          </pc:picChg>
        </pc:sldLayoutChg>
        <pc:sldLayoutChg chg="modSp">
          <pc:chgData name="Jaimie MAYET" userId="7145a5d2-edde-4373-9fad-aadf7e15bb71" providerId="ADAL" clId="{0434E420-B5BD-42E0-AAE6-9FC77F6275A3}" dt="2021-12-14T09:49:28.837" v="56"/>
          <pc:sldLayoutMkLst>
            <pc:docMk/>
            <pc:sldMasterMk cId="300630587" sldId="2147483658"/>
            <pc:sldLayoutMk cId="2751066872" sldId="2147483664"/>
          </pc:sldLayoutMkLst>
          <pc:spChg chg="mod">
            <ac:chgData name="Jaimie MAYET" userId="7145a5d2-edde-4373-9fad-aadf7e15bb71" providerId="ADAL" clId="{0434E420-B5BD-42E0-AAE6-9FC77F6275A3}" dt="2021-12-14T09:49:28.837" v="56"/>
            <ac:spMkLst>
              <pc:docMk/>
              <pc:sldMasterMk cId="300630587" sldId="2147483658"/>
              <pc:sldLayoutMk cId="2751066872" sldId="2147483664"/>
              <ac:spMk id="8" creationId="{00000000-0000-0000-0000-000000000000}"/>
            </ac:spMkLst>
          </pc:spChg>
        </pc:sldLayoutChg>
        <pc:sldLayoutChg chg="modSp">
          <pc:chgData name="Jaimie MAYET" userId="7145a5d2-edde-4373-9fad-aadf7e15bb71" providerId="ADAL" clId="{0434E420-B5BD-42E0-AAE6-9FC77F6275A3}" dt="2021-12-14T09:49:28.837" v="56"/>
          <pc:sldLayoutMkLst>
            <pc:docMk/>
            <pc:sldMasterMk cId="300630587" sldId="2147483658"/>
            <pc:sldLayoutMk cId="3821250679" sldId="2147483665"/>
          </pc:sldLayoutMkLst>
          <pc:spChg chg="mod">
            <ac:chgData name="Jaimie MAYET" userId="7145a5d2-edde-4373-9fad-aadf7e15bb71" providerId="ADAL" clId="{0434E420-B5BD-42E0-AAE6-9FC77F6275A3}" dt="2021-12-14T09:49:28.837" v="56"/>
            <ac:spMkLst>
              <pc:docMk/>
              <pc:sldMasterMk cId="300630587" sldId="2147483658"/>
              <pc:sldLayoutMk cId="3821250679" sldId="2147483665"/>
              <ac:spMk id="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683213A-CC80-4C79-AC0A-ED2DE1C74488}" type="datetimeFigureOut">
              <a:rPr lang="fr-FR" smtClean="0"/>
              <a:pPr/>
              <a:t>14/12/2021</a:t>
            </a:fld>
            <a:endParaRPr lang="fr-FR" dirty="0"/>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DCA8B93-F52B-49EA-BEDC-B7B1E14B9231}" type="slidenum">
              <a:rPr lang="fr-FR" smtClean="0"/>
              <a:pPr/>
              <a:t>‹N°›</a:t>
            </a:fld>
            <a:endParaRPr lang="fr-FR" dirty="0"/>
          </a:p>
        </p:txBody>
      </p:sp>
    </p:spTree>
    <p:extLst>
      <p:ext uri="{BB962C8B-B14F-4D97-AF65-F5344CB8AC3E}">
        <p14:creationId xmlns:p14="http://schemas.microsoft.com/office/powerpoint/2010/main" val="1100684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CA6E70B-98FC-4CF7-BFB9-B4B28AD1F2B5}" type="datetimeFigureOut">
              <a:rPr lang="fr-FR" smtClean="0"/>
              <a:pPr/>
              <a:t>14/12/2021</a:t>
            </a:fld>
            <a:endParaRPr lang="fr-FR" dirty="0"/>
          </a:p>
        </p:txBody>
      </p:sp>
      <p:sp>
        <p:nvSpPr>
          <p:cNvPr id="4" name="Espace réservé de l'image des diapositives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0974CB-B543-47BB-B6FE-22C46A276A3F}" type="slidenum">
              <a:rPr lang="fr-FR" smtClean="0"/>
              <a:pPr/>
              <a:t>‹N°›</a:t>
            </a:fld>
            <a:endParaRPr lang="fr-FR" dirty="0"/>
          </a:p>
        </p:txBody>
      </p:sp>
    </p:spTree>
    <p:extLst>
      <p:ext uri="{BB962C8B-B14F-4D97-AF65-F5344CB8AC3E}">
        <p14:creationId xmlns:p14="http://schemas.microsoft.com/office/powerpoint/2010/main" val="254048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F0974CB-B543-47BB-B6FE-22C46A276A3F}" type="slidenum">
              <a:rPr lang="fr-FR" smtClean="0"/>
              <a:pPr/>
              <a:t>13</a:t>
            </a:fld>
            <a:endParaRPr lang="fr-FR" dirty="0"/>
          </a:p>
        </p:txBody>
      </p:sp>
    </p:spTree>
    <p:extLst>
      <p:ext uri="{BB962C8B-B14F-4D97-AF65-F5344CB8AC3E}">
        <p14:creationId xmlns:p14="http://schemas.microsoft.com/office/powerpoint/2010/main" val="47655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A2A9B84-78E8-4D3C-9A0C-3056497844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 y="283"/>
            <a:ext cx="9905181" cy="6857433"/>
          </a:xfrm>
          <a:prstGeom prst="rect">
            <a:avLst/>
          </a:prstGeom>
        </p:spPr>
      </p:pic>
      <p:sp>
        <p:nvSpPr>
          <p:cNvPr id="2" name="Titre 1"/>
          <p:cNvSpPr>
            <a:spLocks noGrp="1"/>
          </p:cNvSpPr>
          <p:nvPr>
            <p:ph type="ctrTitle" hasCustomPrompt="1"/>
          </p:nvPr>
        </p:nvSpPr>
        <p:spPr>
          <a:xfrm>
            <a:off x="810000" y="1800000"/>
            <a:ext cx="5040000" cy="540000"/>
          </a:xfrm>
        </p:spPr>
        <p:txBody>
          <a:bodyPr/>
          <a:lstStyle>
            <a:lvl1pPr>
              <a:defRPr/>
            </a:lvl1pPr>
          </a:lstStyle>
          <a:p>
            <a:r>
              <a:rPr lang="fr-FR" dirty="0"/>
              <a:t>Société et / ou logo</a:t>
            </a:r>
          </a:p>
        </p:txBody>
      </p:sp>
      <p:sp>
        <p:nvSpPr>
          <p:cNvPr id="3" name="Sous-titre 2"/>
          <p:cNvSpPr>
            <a:spLocks noGrp="1"/>
          </p:cNvSpPr>
          <p:nvPr>
            <p:ph type="subTitle" idx="1" hasCustomPrompt="1"/>
          </p:nvPr>
        </p:nvSpPr>
        <p:spPr>
          <a:xfrm>
            <a:off x="810000" y="4050000"/>
            <a:ext cx="3600000" cy="1440000"/>
          </a:xfr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optionnel</a:t>
            </a:r>
          </a:p>
        </p:txBody>
      </p:sp>
      <p:sp>
        <p:nvSpPr>
          <p:cNvPr id="4" name="Espace réservé de la date 3"/>
          <p:cNvSpPr>
            <a:spLocks noGrp="1"/>
          </p:cNvSpPr>
          <p:nvPr>
            <p:ph type="dt" sz="half" idx="10"/>
          </p:nvPr>
        </p:nvSpPr>
        <p:spPr>
          <a:xfrm>
            <a:off x="810000" y="3240000"/>
            <a:ext cx="2880000" cy="360000"/>
          </a:xfrm>
        </p:spPr>
        <p:txBody>
          <a:bodyPr/>
          <a:lstStyle>
            <a:lvl1pPr algn="l">
              <a:defRPr sz="1400">
                <a:solidFill>
                  <a:srgbClr val="575756"/>
                </a:solidFill>
              </a:defRPr>
            </a:lvl1pPr>
          </a:lstStyle>
          <a:p>
            <a:r>
              <a:rPr lang="fr-FR" dirty="0"/>
              <a:t>Date de la présentation</a:t>
            </a:r>
          </a:p>
        </p:txBody>
      </p:sp>
      <p:sp>
        <p:nvSpPr>
          <p:cNvPr id="5" name="Espace réservé du pied de page 4"/>
          <p:cNvSpPr>
            <a:spLocks noGrp="1"/>
          </p:cNvSpPr>
          <p:nvPr>
            <p:ph type="ftr" sz="quarter" idx="11"/>
          </p:nvPr>
        </p:nvSpPr>
        <p:spPr>
          <a:xfrm>
            <a:off x="810000" y="2430000"/>
            <a:ext cx="4680000" cy="720000"/>
          </a:xfrm>
        </p:spPr>
        <p:txBody>
          <a:bodyPr anchor="t" anchorCtr="0"/>
          <a:lstStyle>
            <a:lvl1pPr>
              <a:defRPr sz="2000">
                <a:solidFill>
                  <a:srgbClr val="575756"/>
                </a:solidFill>
              </a:defRPr>
            </a:lvl1pPr>
          </a:lstStyle>
          <a:p>
            <a:r>
              <a:rPr lang="fr-FR" dirty="0"/>
              <a:t>Nom de la présentation</a:t>
            </a:r>
          </a:p>
        </p:txBody>
      </p:sp>
    </p:spTree>
    <p:extLst>
      <p:ext uri="{BB962C8B-B14F-4D97-AF65-F5344CB8AC3E}">
        <p14:creationId xmlns:p14="http://schemas.microsoft.com/office/powerpoint/2010/main" val="105243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222D716F-CC0D-4C03-9BE5-69058A3216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147"/>
          <a:stretch/>
        </p:blipFill>
        <p:spPr>
          <a:xfrm>
            <a:off x="704528" y="0"/>
            <a:ext cx="9201472" cy="6858000"/>
          </a:xfrm>
          <a:prstGeom prst="rect">
            <a:avLst/>
          </a:prstGeom>
        </p:spPr>
      </p:pic>
      <p:sp>
        <p:nvSpPr>
          <p:cNvPr id="2" name="Titre 1"/>
          <p:cNvSpPr>
            <a:spLocks noGrp="1"/>
          </p:cNvSpPr>
          <p:nvPr>
            <p:ph type="ctrTitle" hasCustomPrompt="1"/>
          </p:nvPr>
        </p:nvSpPr>
        <p:spPr>
          <a:xfrm>
            <a:off x="810000" y="1800000"/>
            <a:ext cx="5040000" cy="540000"/>
          </a:xfrm>
        </p:spPr>
        <p:txBody>
          <a:bodyPr/>
          <a:lstStyle>
            <a:lvl1pPr>
              <a:defRPr/>
            </a:lvl1pPr>
          </a:lstStyle>
          <a:p>
            <a:r>
              <a:rPr lang="fr-FR" dirty="0"/>
              <a:t>Société et / ou logo</a:t>
            </a:r>
          </a:p>
        </p:txBody>
      </p:sp>
      <p:sp>
        <p:nvSpPr>
          <p:cNvPr id="3" name="Sous-titre 2"/>
          <p:cNvSpPr>
            <a:spLocks noGrp="1"/>
          </p:cNvSpPr>
          <p:nvPr>
            <p:ph type="subTitle" idx="1" hasCustomPrompt="1"/>
          </p:nvPr>
        </p:nvSpPr>
        <p:spPr>
          <a:xfrm>
            <a:off x="810000" y="4050000"/>
            <a:ext cx="3600000" cy="1440000"/>
          </a:xfr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optionnel</a:t>
            </a:r>
          </a:p>
        </p:txBody>
      </p:sp>
      <p:sp>
        <p:nvSpPr>
          <p:cNvPr id="4" name="Espace réservé de la date 3"/>
          <p:cNvSpPr>
            <a:spLocks noGrp="1"/>
          </p:cNvSpPr>
          <p:nvPr>
            <p:ph type="dt" sz="half" idx="10"/>
          </p:nvPr>
        </p:nvSpPr>
        <p:spPr>
          <a:xfrm>
            <a:off x="810000" y="3240000"/>
            <a:ext cx="2880000" cy="360000"/>
          </a:xfrm>
        </p:spPr>
        <p:txBody>
          <a:bodyPr/>
          <a:lstStyle>
            <a:lvl1pPr algn="l">
              <a:defRPr sz="1400">
                <a:solidFill>
                  <a:srgbClr val="575756"/>
                </a:solidFill>
              </a:defRPr>
            </a:lvl1pPr>
          </a:lstStyle>
          <a:p>
            <a:r>
              <a:rPr lang="fr-FR" dirty="0"/>
              <a:t>Date de la présentation</a:t>
            </a:r>
          </a:p>
        </p:txBody>
      </p:sp>
      <p:sp>
        <p:nvSpPr>
          <p:cNvPr id="5" name="Espace réservé du pied de page 4"/>
          <p:cNvSpPr>
            <a:spLocks noGrp="1"/>
          </p:cNvSpPr>
          <p:nvPr>
            <p:ph type="ftr" sz="quarter" idx="11"/>
          </p:nvPr>
        </p:nvSpPr>
        <p:spPr>
          <a:xfrm>
            <a:off x="810000" y="2430000"/>
            <a:ext cx="4680000" cy="720000"/>
          </a:xfrm>
        </p:spPr>
        <p:txBody>
          <a:bodyPr anchor="t" anchorCtr="0"/>
          <a:lstStyle>
            <a:lvl1pPr>
              <a:defRPr sz="2000">
                <a:solidFill>
                  <a:srgbClr val="575756"/>
                </a:solidFill>
              </a:defRPr>
            </a:lvl1pPr>
          </a:lstStyle>
          <a:p>
            <a:r>
              <a:rPr lang="fr-FR" dirty="0"/>
              <a:t>Nom de la présentation</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00" y="270000"/>
            <a:ext cx="1384615" cy="540000"/>
          </a:xfrm>
          <a:prstGeom prst="rect">
            <a:avLst/>
          </a:prstGeom>
        </p:spPr>
      </p:pic>
    </p:spTree>
    <p:extLst>
      <p:ext uri="{BB962C8B-B14F-4D97-AF65-F5344CB8AC3E}">
        <p14:creationId xmlns:p14="http://schemas.microsoft.com/office/powerpoint/2010/main" val="40658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Simp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a:t>
            </a:r>
          </a:p>
        </p:txBody>
      </p:sp>
      <p:sp>
        <p:nvSpPr>
          <p:cNvPr id="3" name="Espace réservé du texte 2"/>
          <p:cNvSpPr>
            <a:spLocks noGrp="1"/>
          </p:cNvSpPr>
          <p:nvPr>
            <p:ph type="body" idx="1" hasCustomPrompt="1"/>
          </p:nvPr>
        </p:nvSpPr>
        <p:spPr>
          <a:xfrm>
            <a:off x="270000" y="810000"/>
            <a:ext cx="9360000" cy="540000"/>
          </a:xfrm>
        </p:spPr>
        <p:txBody>
          <a:bodyPr wrap="none" anchor="ctr" anchorCtr="0">
            <a:noAutofit/>
          </a:bodyPr>
          <a:lstStyle>
            <a:lvl1pPr marL="0" indent="0">
              <a:buNone/>
              <a:defRPr sz="2400" b="1">
                <a:solidFill>
                  <a:srgbClr val="0D52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
        <p:nvSpPr>
          <p:cNvPr id="4" name="Espace réservé du contenu 3"/>
          <p:cNvSpPr>
            <a:spLocks noGrp="1"/>
          </p:cNvSpPr>
          <p:nvPr>
            <p:ph sz="half" idx="2" hasCustomPrompt="1"/>
          </p:nvPr>
        </p:nvSpPr>
        <p:spPr>
          <a:xfrm>
            <a:off x="180000" y="1620000"/>
            <a:ext cx="9450000" cy="459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vl1pPr>
          </a:lstStyle>
          <a:p>
            <a:r>
              <a:rPr lang="fr-FR" dirty="0"/>
              <a:t>2016</a:t>
            </a:r>
          </a:p>
        </p:txBody>
      </p:sp>
      <p:sp>
        <p:nvSpPr>
          <p:cNvPr id="8" name="Espace réservé du pied de page 7"/>
          <p:cNvSpPr>
            <a:spLocks noGrp="1"/>
          </p:cNvSpPr>
          <p:nvPr>
            <p:ph type="ftr" sz="quarter" idx="11"/>
          </p:nvPr>
        </p:nvSpPr>
        <p:spPr/>
        <p:txBody>
          <a:bodyPr/>
          <a:lstStyle>
            <a:lvl1pPr>
              <a:defRPr/>
            </a:lvl1pPr>
          </a:lstStyle>
          <a:p>
            <a:r>
              <a:rPr lang="fr-FR" dirty="0"/>
              <a:t>Aca Nexia – </a:t>
            </a:r>
            <a:r>
              <a:rPr lang="fr-FR" dirty="0" err="1"/>
              <a:t>Transparency</a:t>
            </a:r>
            <a:r>
              <a:rPr lang="fr-FR" dirty="0"/>
              <a:t> report</a:t>
            </a:r>
          </a:p>
        </p:txBody>
      </p:sp>
      <p:sp>
        <p:nvSpPr>
          <p:cNvPr id="9" name="Espace réservé du numéro de diapositive 8"/>
          <p:cNvSpPr>
            <a:spLocks noGrp="1"/>
          </p:cNvSpPr>
          <p:nvPr>
            <p:ph type="sldNum" sz="quarter" idx="12"/>
          </p:nvPr>
        </p:nvSpPr>
        <p:spPr/>
        <p:txBody>
          <a:bodyPr/>
          <a:lstStyle/>
          <a:p>
            <a:fld id="{12BEEFC1-65F7-4794-8C02-662DE7BA6867}" type="slidenum">
              <a:rPr lang="fr-FR" smtClean="0"/>
              <a:t>‹N°›</a:t>
            </a:fld>
            <a:endParaRPr lang="fr-FR" dirty="0"/>
          </a:p>
        </p:txBody>
      </p:sp>
    </p:spTree>
    <p:extLst>
      <p:ext uri="{BB962C8B-B14F-4D97-AF65-F5344CB8AC3E}">
        <p14:creationId xmlns:p14="http://schemas.microsoft.com/office/powerpoint/2010/main" val="382125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Doubl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Titre</a:t>
            </a:r>
          </a:p>
        </p:txBody>
      </p:sp>
      <p:sp>
        <p:nvSpPr>
          <p:cNvPr id="3" name="Espace réservé du texte 2"/>
          <p:cNvSpPr>
            <a:spLocks noGrp="1"/>
          </p:cNvSpPr>
          <p:nvPr>
            <p:ph type="body" idx="1" hasCustomPrompt="1"/>
          </p:nvPr>
        </p:nvSpPr>
        <p:spPr>
          <a:xfrm>
            <a:off x="270000" y="810000"/>
            <a:ext cx="9360000" cy="540000"/>
          </a:xfrm>
        </p:spPr>
        <p:txBody>
          <a:bodyPr wrap="none" anchor="ctr" anchorCtr="0">
            <a:noAutofit/>
          </a:bodyPr>
          <a:lstStyle>
            <a:lvl1pPr marL="0" indent="0">
              <a:buNone/>
              <a:defRPr sz="2400" b="1">
                <a:solidFill>
                  <a:srgbClr val="0D52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a:t>
            </a:r>
          </a:p>
        </p:txBody>
      </p:sp>
      <p:sp>
        <p:nvSpPr>
          <p:cNvPr id="4" name="Espace réservé du contenu 3"/>
          <p:cNvSpPr>
            <a:spLocks noGrp="1"/>
          </p:cNvSpPr>
          <p:nvPr>
            <p:ph sz="half" idx="2" hasCustomPrompt="1"/>
          </p:nvPr>
        </p:nvSpPr>
        <p:spPr>
          <a:xfrm>
            <a:off x="180000" y="1620000"/>
            <a:ext cx="4590000" cy="459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p:cNvSpPr>
            <a:spLocks noGrp="1"/>
          </p:cNvSpPr>
          <p:nvPr>
            <p:ph sz="quarter" idx="4" hasCustomPrompt="1"/>
          </p:nvPr>
        </p:nvSpPr>
        <p:spPr>
          <a:xfrm>
            <a:off x="5040000" y="1620000"/>
            <a:ext cx="4590000" cy="459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lvl1pPr>
              <a:defRPr/>
            </a:lvl1pPr>
          </a:lstStyle>
          <a:p>
            <a:r>
              <a:rPr lang="fr-FR" dirty="0"/>
              <a:t>2016</a:t>
            </a:r>
          </a:p>
        </p:txBody>
      </p:sp>
      <p:sp>
        <p:nvSpPr>
          <p:cNvPr id="8" name="Espace réservé du pied de page 7"/>
          <p:cNvSpPr>
            <a:spLocks noGrp="1"/>
          </p:cNvSpPr>
          <p:nvPr>
            <p:ph type="ftr" sz="quarter" idx="11"/>
          </p:nvPr>
        </p:nvSpPr>
        <p:spPr/>
        <p:txBody>
          <a:bodyPr/>
          <a:lstStyle>
            <a:lvl1pPr>
              <a:defRPr/>
            </a:lvl1pPr>
          </a:lstStyle>
          <a:p>
            <a:r>
              <a:rPr lang="fr-FR" dirty="0"/>
              <a:t>Aca Nexia – Rapport de transparence</a:t>
            </a:r>
          </a:p>
        </p:txBody>
      </p:sp>
      <p:sp>
        <p:nvSpPr>
          <p:cNvPr id="9" name="Espace réservé du numéro de diapositive 8"/>
          <p:cNvSpPr>
            <a:spLocks noGrp="1"/>
          </p:cNvSpPr>
          <p:nvPr>
            <p:ph type="sldNum" sz="quarter" idx="12"/>
          </p:nvPr>
        </p:nvSpPr>
        <p:spPr/>
        <p:txBody>
          <a:bodyPr/>
          <a:lstStyle/>
          <a:p>
            <a:fld id="{12BEEFC1-65F7-4794-8C02-662DE7BA6867}" type="slidenum">
              <a:rPr lang="fr-FR" smtClean="0"/>
              <a:t>‹N°›</a:t>
            </a:fld>
            <a:endParaRPr lang="fr-FR" dirty="0"/>
          </a:p>
        </p:txBody>
      </p:sp>
    </p:spTree>
    <p:extLst>
      <p:ext uri="{BB962C8B-B14F-4D97-AF65-F5344CB8AC3E}">
        <p14:creationId xmlns:p14="http://schemas.microsoft.com/office/powerpoint/2010/main" val="275106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rojection">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idx="1" hasCustomPrompt="1"/>
          </p:nvPr>
        </p:nvSpPr>
        <p:spPr>
          <a:xfrm>
            <a:off x="5400000" y="0"/>
            <a:ext cx="4500000" cy="6858000"/>
          </a:xfrm>
        </p:spPr>
        <p:txBody>
          <a:bodyPr lIns="0" tIns="0" rIns="0" bIns="0" anchor="ctr" anchorCtr="0">
            <a:noAutofit/>
          </a:bodyPr>
          <a:lstStyle>
            <a:lvl1pPr marL="0" indent="0">
              <a:buNone/>
              <a:defRPr sz="67700">
                <a:solidFill>
                  <a:srgbClr val="00B2A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4" name="Espace réservé de la date 3"/>
          <p:cNvSpPr>
            <a:spLocks noGrp="1"/>
          </p:cNvSpPr>
          <p:nvPr>
            <p:ph type="dt" sz="half" idx="10"/>
          </p:nvPr>
        </p:nvSpPr>
        <p:spPr/>
        <p:txBody>
          <a:bodyPr/>
          <a:lstStyle>
            <a:lvl1pPr>
              <a:defRPr>
                <a:solidFill>
                  <a:srgbClr val="0D5257"/>
                </a:solidFill>
              </a:defRPr>
            </a:lvl1pPr>
          </a:lstStyle>
          <a:p>
            <a:r>
              <a:rPr lang="fr-FR" dirty="0"/>
              <a:t>Date de la présentation</a:t>
            </a:r>
          </a:p>
        </p:txBody>
      </p:sp>
      <p:sp>
        <p:nvSpPr>
          <p:cNvPr id="5" name="Espace réservé du pied de page 4"/>
          <p:cNvSpPr>
            <a:spLocks noGrp="1"/>
          </p:cNvSpPr>
          <p:nvPr>
            <p:ph type="ftr" sz="quarter" idx="11"/>
          </p:nvPr>
        </p:nvSpPr>
        <p:spPr>
          <a:xfrm>
            <a:off x="2430000" y="6300000"/>
            <a:ext cx="2955048" cy="360000"/>
          </a:xfrm>
        </p:spPr>
        <p:txBody>
          <a:bodyPr/>
          <a:lstStyle>
            <a:lvl1pPr>
              <a:defRPr>
                <a:solidFill>
                  <a:srgbClr val="0D5257"/>
                </a:solidFill>
              </a:defRPr>
            </a:lvl1pPr>
          </a:lstStyle>
          <a:p>
            <a:r>
              <a:rPr lang="fr-FR" dirty="0"/>
              <a:t>Nom de la présentation</a:t>
            </a:r>
          </a:p>
        </p:txBody>
      </p:sp>
      <p:sp>
        <p:nvSpPr>
          <p:cNvPr id="6" name="Espace réservé du numéro de diapositive 5"/>
          <p:cNvSpPr>
            <a:spLocks noGrp="1"/>
          </p:cNvSpPr>
          <p:nvPr>
            <p:ph type="sldNum" sz="quarter" idx="12"/>
          </p:nvPr>
        </p:nvSpPr>
        <p:spPr/>
        <p:txBody>
          <a:bodyPr/>
          <a:lstStyle>
            <a:lvl1pPr>
              <a:defRPr>
                <a:solidFill>
                  <a:srgbClr val="0D5257"/>
                </a:solidFill>
              </a:defRPr>
            </a:lvl1pPr>
          </a:lstStyle>
          <a:p>
            <a:fld id="{12BEEFC1-65F7-4794-8C02-662DE7BA6867}" type="slidenum">
              <a:rPr lang="fr-FR" smtClean="0"/>
              <a:pPr/>
              <a:t>‹N°›</a:t>
            </a:fld>
            <a:endParaRPr lang="fr-FR" dirty="0"/>
          </a:p>
        </p:txBody>
      </p:sp>
      <p:sp>
        <p:nvSpPr>
          <p:cNvPr id="8" name="Sous-titre 2"/>
          <p:cNvSpPr>
            <a:spLocks noGrp="1"/>
          </p:cNvSpPr>
          <p:nvPr>
            <p:ph type="subTitle" idx="13" hasCustomPrompt="1"/>
          </p:nvPr>
        </p:nvSpPr>
        <p:spPr>
          <a:xfrm>
            <a:off x="792000" y="2430000"/>
            <a:ext cx="4608000" cy="1080000"/>
          </a:xfrm>
        </p:spPr>
        <p:txBody>
          <a:bodyPr wrap="square">
            <a:noAutofit/>
          </a:bodyPr>
          <a:lstStyle>
            <a:lvl1pPr marL="0" indent="0" algn="l">
              <a:buNone/>
              <a:defRPr sz="2000">
                <a:solidFill>
                  <a:srgbClr val="00B2A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section</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000" y="270000"/>
            <a:ext cx="1384615" cy="540000"/>
          </a:xfrm>
          <a:prstGeom prst="rect">
            <a:avLst/>
          </a:prstGeom>
        </p:spPr>
      </p:pic>
      <p:sp>
        <p:nvSpPr>
          <p:cNvPr id="2" name="Titre 1"/>
          <p:cNvSpPr>
            <a:spLocks noGrp="1"/>
          </p:cNvSpPr>
          <p:nvPr>
            <p:ph type="title" hasCustomPrompt="1"/>
          </p:nvPr>
        </p:nvSpPr>
        <p:spPr>
          <a:xfrm>
            <a:off x="792000" y="1260000"/>
            <a:ext cx="4608000" cy="1080000"/>
          </a:xfrm>
        </p:spPr>
        <p:txBody>
          <a:bodyPr wrap="square" anchor="b" anchorCtr="0">
            <a:noAutofit/>
          </a:bodyPr>
          <a:lstStyle>
            <a:lvl1pPr algn="l">
              <a:defRPr sz="2800" b="1" cap="none" baseline="0">
                <a:solidFill>
                  <a:schemeClr val="bg1"/>
                </a:solidFill>
              </a:defRPr>
            </a:lvl1pPr>
          </a:lstStyle>
          <a:p>
            <a:r>
              <a:rPr lang="fr-FR" dirty="0"/>
              <a:t>Titre de la section</a:t>
            </a:r>
          </a:p>
        </p:txBody>
      </p:sp>
    </p:spTree>
    <p:extLst>
      <p:ext uri="{BB962C8B-B14F-4D97-AF65-F5344CB8AC3E}">
        <p14:creationId xmlns:p14="http://schemas.microsoft.com/office/powerpoint/2010/main" val="119317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mpression">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p:cNvSpPr>
            <a:spLocks noGrp="1"/>
          </p:cNvSpPr>
          <p:nvPr>
            <p:ph type="body" idx="1" hasCustomPrompt="1"/>
          </p:nvPr>
        </p:nvSpPr>
        <p:spPr>
          <a:xfrm>
            <a:off x="5400000" y="0"/>
            <a:ext cx="4500000" cy="6858000"/>
          </a:xfrm>
        </p:spPr>
        <p:txBody>
          <a:bodyPr lIns="0" tIns="0" rIns="0" bIns="0" anchor="ctr" anchorCtr="0">
            <a:noAutofit/>
          </a:bodyPr>
          <a:lstStyle>
            <a:lvl1pPr marL="0" indent="0">
              <a:buNone/>
              <a:defRPr sz="67700">
                <a:solidFill>
                  <a:srgbClr val="00B2A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1</a:t>
            </a:r>
          </a:p>
        </p:txBody>
      </p:sp>
      <p:sp>
        <p:nvSpPr>
          <p:cNvPr id="4" name="Espace réservé de la date 3"/>
          <p:cNvSpPr>
            <a:spLocks noGrp="1"/>
          </p:cNvSpPr>
          <p:nvPr>
            <p:ph type="dt" sz="half" idx="10"/>
          </p:nvPr>
        </p:nvSpPr>
        <p:spPr/>
        <p:txBody>
          <a:bodyPr/>
          <a:lstStyle>
            <a:lvl1pPr>
              <a:defRPr>
                <a:solidFill>
                  <a:schemeClr val="bg1"/>
                </a:solidFill>
              </a:defRPr>
            </a:lvl1pPr>
          </a:lstStyle>
          <a:p>
            <a:r>
              <a:rPr lang="fr-FR" dirty="0"/>
              <a:t>Date de la présentation</a:t>
            </a:r>
          </a:p>
        </p:txBody>
      </p:sp>
      <p:sp>
        <p:nvSpPr>
          <p:cNvPr id="5" name="Espace réservé du pied de page 4"/>
          <p:cNvSpPr>
            <a:spLocks noGrp="1"/>
          </p:cNvSpPr>
          <p:nvPr>
            <p:ph type="ftr" sz="quarter" idx="11"/>
          </p:nvPr>
        </p:nvSpPr>
        <p:spPr>
          <a:xfrm>
            <a:off x="2430000" y="6300000"/>
            <a:ext cx="2955048" cy="360000"/>
          </a:xfrm>
        </p:spPr>
        <p:txBody>
          <a:bodyPr/>
          <a:lstStyle>
            <a:lvl1pPr>
              <a:defRPr>
                <a:solidFill>
                  <a:schemeClr val="bg1"/>
                </a:solidFill>
              </a:defRPr>
            </a:lvl1pPr>
          </a:lstStyle>
          <a:p>
            <a:r>
              <a:rPr lang="fr-FR" dirty="0"/>
              <a:t>Nom de la présentation</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2BEEFC1-65F7-4794-8C02-662DE7BA6867}" type="slidenum">
              <a:rPr lang="fr-FR" smtClean="0"/>
              <a:pPr/>
              <a:t>‹N°›</a:t>
            </a:fld>
            <a:endParaRPr lang="fr-FR" dirty="0"/>
          </a:p>
        </p:txBody>
      </p:sp>
      <p:sp>
        <p:nvSpPr>
          <p:cNvPr id="8" name="Sous-titre 2"/>
          <p:cNvSpPr>
            <a:spLocks noGrp="1"/>
          </p:cNvSpPr>
          <p:nvPr>
            <p:ph type="subTitle" idx="13" hasCustomPrompt="1"/>
          </p:nvPr>
        </p:nvSpPr>
        <p:spPr>
          <a:xfrm>
            <a:off x="792000" y="2430000"/>
            <a:ext cx="4608000" cy="1080000"/>
          </a:xfrm>
        </p:spPr>
        <p:txBody>
          <a:bodyPr>
            <a:noAutofit/>
          </a:bodyPr>
          <a:lstStyle>
            <a:lvl1pPr marL="0" indent="0" algn="l">
              <a:buNone/>
              <a:defRPr sz="2000">
                <a:solidFill>
                  <a:srgbClr val="0D52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section</a:t>
            </a:r>
          </a:p>
        </p:txBody>
      </p:sp>
      <p:sp>
        <p:nvSpPr>
          <p:cNvPr id="2" name="Titre 1"/>
          <p:cNvSpPr>
            <a:spLocks noGrp="1"/>
          </p:cNvSpPr>
          <p:nvPr>
            <p:ph type="title" hasCustomPrompt="1"/>
          </p:nvPr>
        </p:nvSpPr>
        <p:spPr>
          <a:xfrm>
            <a:off x="792000" y="1260000"/>
            <a:ext cx="4608000" cy="1080000"/>
          </a:xfrm>
        </p:spPr>
        <p:txBody>
          <a:bodyPr wrap="square" anchor="b" anchorCtr="0">
            <a:noAutofit/>
          </a:bodyPr>
          <a:lstStyle>
            <a:lvl1pPr algn="l">
              <a:defRPr sz="2800" b="1" cap="none" baseline="0">
                <a:solidFill>
                  <a:srgbClr val="00B2A9"/>
                </a:solidFill>
              </a:defRPr>
            </a:lvl1pPr>
          </a:lstStyle>
          <a:p>
            <a:r>
              <a:rPr lang="fr-FR" dirty="0"/>
              <a:t>Titre de la section</a:t>
            </a: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000" y="270000"/>
            <a:ext cx="1384615" cy="540000"/>
          </a:xfrm>
          <a:prstGeom prst="rect">
            <a:avLst/>
          </a:prstGeom>
        </p:spPr>
      </p:pic>
    </p:spTree>
    <p:extLst>
      <p:ext uri="{BB962C8B-B14F-4D97-AF65-F5344CB8AC3E}">
        <p14:creationId xmlns:p14="http://schemas.microsoft.com/office/powerpoint/2010/main" val="7357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 Projection">
    <p:bg>
      <p:bgPr>
        <a:solidFill>
          <a:srgbClr val="0D5257"/>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973361" y="6309320"/>
            <a:ext cx="540000" cy="360000"/>
          </a:xfrm>
        </p:spPr>
        <p:txBody>
          <a:bodyPr/>
          <a:lstStyle>
            <a:lvl1pPr>
              <a:defRPr>
                <a:solidFill>
                  <a:schemeClr val="bg1"/>
                </a:solidFill>
              </a:defRPr>
            </a:lvl1pPr>
          </a:lstStyle>
          <a:p>
            <a:fld id="{12BEEFC1-65F7-4794-8C02-662DE7BA6867}" type="slidenum">
              <a:rPr lang="fr-FR" smtClean="0"/>
              <a:pPr/>
              <a:t>‹N°›</a:t>
            </a:fld>
            <a:endParaRPr lang="fr-FR" dirty="0"/>
          </a:p>
        </p:txBody>
      </p:sp>
      <p:sp>
        <p:nvSpPr>
          <p:cNvPr id="9" name="Rectangle 8"/>
          <p:cNvSpPr/>
          <p:nvPr userDrawn="1"/>
        </p:nvSpPr>
        <p:spPr>
          <a:xfrm>
            <a:off x="0" y="6093296"/>
            <a:ext cx="9906000" cy="764704"/>
          </a:xfrm>
          <a:prstGeom prst="rect">
            <a:avLst/>
          </a:prstGeom>
          <a:solidFill>
            <a:srgbClr val="0D5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810000" y="1800000"/>
            <a:ext cx="5040000" cy="540000"/>
          </a:xfrm>
        </p:spPr>
        <p:txBody>
          <a:bodyPr/>
          <a:lstStyle>
            <a:lvl1pPr>
              <a:defRPr/>
            </a:lvl1pPr>
          </a:lstStyle>
          <a:p>
            <a:r>
              <a:rPr lang="fr-FR" dirty="0"/>
              <a:t>Société et / ou logo</a:t>
            </a:r>
          </a:p>
        </p:txBody>
      </p:sp>
      <p:sp>
        <p:nvSpPr>
          <p:cNvPr id="4" name="Espace réservé de la date 3"/>
          <p:cNvSpPr>
            <a:spLocks noGrp="1"/>
          </p:cNvSpPr>
          <p:nvPr>
            <p:ph type="dt" sz="half" idx="10"/>
          </p:nvPr>
        </p:nvSpPr>
        <p:spPr>
          <a:xfrm>
            <a:off x="810000" y="3240000"/>
            <a:ext cx="2880000" cy="360000"/>
          </a:xfrm>
        </p:spPr>
        <p:txBody>
          <a:bodyPr/>
          <a:lstStyle>
            <a:lvl1pPr algn="l">
              <a:defRPr sz="1400">
                <a:solidFill>
                  <a:schemeClr val="bg1"/>
                </a:solidFill>
              </a:defRPr>
            </a:lvl1pPr>
          </a:lstStyle>
          <a:p>
            <a:r>
              <a:rPr lang="fr-FR" dirty="0"/>
              <a:t>Date de la présentation</a:t>
            </a:r>
          </a:p>
        </p:txBody>
      </p:sp>
      <p:sp>
        <p:nvSpPr>
          <p:cNvPr id="5" name="Espace réservé du pied de page 4"/>
          <p:cNvSpPr>
            <a:spLocks noGrp="1"/>
          </p:cNvSpPr>
          <p:nvPr>
            <p:ph type="ftr" sz="quarter" idx="11"/>
          </p:nvPr>
        </p:nvSpPr>
        <p:spPr>
          <a:xfrm>
            <a:off x="810000" y="2430000"/>
            <a:ext cx="4680000" cy="720000"/>
          </a:xfrm>
        </p:spPr>
        <p:txBody>
          <a:bodyPr anchor="t" anchorCtr="0"/>
          <a:lstStyle>
            <a:lvl1pPr>
              <a:defRPr sz="2000">
                <a:solidFill>
                  <a:schemeClr val="bg1"/>
                </a:solidFill>
              </a:defRPr>
            </a:lvl1pPr>
          </a:lstStyle>
          <a:p>
            <a:r>
              <a:rPr lang="fr-FR" dirty="0"/>
              <a:t>Nom de la présentation</a:t>
            </a:r>
          </a:p>
        </p:txBody>
      </p:sp>
      <p:pic>
        <p:nvPicPr>
          <p:cNvPr id="11"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8784" y="0"/>
            <a:ext cx="7943127" cy="6858000"/>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00" y="270000"/>
            <a:ext cx="1384615" cy="540000"/>
          </a:xfrm>
          <a:prstGeom prst="rect">
            <a:avLst/>
          </a:prstGeom>
        </p:spPr>
      </p:pic>
    </p:spTree>
    <p:extLst>
      <p:ext uri="{BB962C8B-B14F-4D97-AF65-F5344CB8AC3E}">
        <p14:creationId xmlns:p14="http://schemas.microsoft.com/office/powerpoint/2010/main" val="145247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 Impression">
    <p:bg>
      <p:bgPr>
        <a:solidFill>
          <a:srgbClr val="0D5257"/>
        </a:solid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973361" y="6309320"/>
            <a:ext cx="540000" cy="360000"/>
          </a:xfrm>
        </p:spPr>
        <p:txBody>
          <a:bodyPr/>
          <a:lstStyle>
            <a:lvl1pPr>
              <a:defRPr>
                <a:solidFill>
                  <a:schemeClr val="bg1"/>
                </a:solidFill>
              </a:defRPr>
            </a:lvl1pPr>
          </a:lstStyle>
          <a:p>
            <a:fld id="{12BEEFC1-65F7-4794-8C02-662DE7BA6867}" type="slidenum">
              <a:rPr lang="fr-FR" smtClean="0"/>
              <a:pPr/>
              <a:t>‹N°›</a:t>
            </a:fld>
            <a:endParaRPr lang="fr-FR" dirty="0"/>
          </a:p>
        </p:txBody>
      </p:sp>
      <p:sp>
        <p:nvSpPr>
          <p:cNvPr id="13" name="Rectangle 1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hasCustomPrompt="1"/>
          </p:nvPr>
        </p:nvSpPr>
        <p:spPr>
          <a:xfrm>
            <a:off x="810000" y="1800000"/>
            <a:ext cx="5040000" cy="540000"/>
          </a:xfrm>
        </p:spPr>
        <p:txBody>
          <a:bodyPr/>
          <a:lstStyle>
            <a:lvl1pPr>
              <a:defRPr/>
            </a:lvl1pPr>
          </a:lstStyle>
          <a:p>
            <a:r>
              <a:rPr lang="fr-FR" dirty="0"/>
              <a:t>Société et / ou logo</a:t>
            </a:r>
          </a:p>
        </p:txBody>
      </p:sp>
      <p:sp>
        <p:nvSpPr>
          <p:cNvPr id="4" name="Espace réservé de la date 3"/>
          <p:cNvSpPr>
            <a:spLocks noGrp="1"/>
          </p:cNvSpPr>
          <p:nvPr>
            <p:ph type="dt" sz="half" idx="10"/>
          </p:nvPr>
        </p:nvSpPr>
        <p:spPr>
          <a:xfrm>
            <a:off x="810000" y="3240000"/>
            <a:ext cx="2880000" cy="360000"/>
          </a:xfrm>
        </p:spPr>
        <p:txBody>
          <a:bodyPr/>
          <a:lstStyle>
            <a:lvl1pPr algn="l">
              <a:defRPr sz="1400">
                <a:solidFill>
                  <a:schemeClr val="bg1"/>
                </a:solidFill>
              </a:defRPr>
            </a:lvl1pPr>
          </a:lstStyle>
          <a:p>
            <a:r>
              <a:rPr lang="fr-FR" dirty="0"/>
              <a:t>Date de la présentation</a:t>
            </a:r>
          </a:p>
        </p:txBody>
      </p:sp>
      <p:sp>
        <p:nvSpPr>
          <p:cNvPr id="5" name="Espace réservé du pied de page 4"/>
          <p:cNvSpPr>
            <a:spLocks noGrp="1"/>
          </p:cNvSpPr>
          <p:nvPr>
            <p:ph type="ftr" sz="quarter" idx="11"/>
          </p:nvPr>
        </p:nvSpPr>
        <p:spPr>
          <a:xfrm>
            <a:off x="810000" y="2430000"/>
            <a:ext cx="4680000" cy="720000"/>
          </a:xfrm>
        </p:spPr>
        <p:txBody>
          <a:bodyPr anchor="t" anchorCtr="0"/>
          <a:lstStyle>
            <a:lvl1pPr>
              <a:defRPr sz="2000">
                <a:solidFill>
                  <a:schemeClr val="bg1"/>
                </a:solidFill>
              </a:defRPr>
            </a:lvl1pPr>
          </a:lstStyle>
          <a:p>
            <a:r>
              <a:rPr lang="fr-FR" dirty="0"/>
              <a:t>Nom de la présentation</a:t>
            </a:r>
          </a:p>
        </p:txBody>
      </p:sp>
      <p:pic>
        <p:nvPicPr>
          <p:cNvPr id="11"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8784" y="0"/>
            <a:ext cx="7943127" cy="6858000"/>
          </a:xfrm>
          <a:prstGeom prst="rect">
            <a:avLst/>
          </a:prstGeom>
        </p:spPr>
      </p:pic>
      <p:pic>
        <p:nvPicPr>
          <p:cNvPr id="14" name="Imag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00" y="270000"/>
            <a:ext cx="1384615" cy="540000"/>
          </a:xfrm>
          <a:prstGeom prst="rect">
            <a:avLst/>
          </a:prstGeom>
        </p:spPr>
      </p:pic>
    </p:spTree>
    <p:extLst>
      <p:ext uri="{BB962C8B-B14F-4D97-AF65-F5344CB8AC3E}">
        <p14:creationId xmlns:p14="http://schemas.microsoft.com/office/powerpoint/2010/main" val="174354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00" y="180000"/>
            <a:ext cx="9360000" cy="540000"/>
          </a:xfrm>
          <a:prstGeom prst="rect">
            <a:avLst/>
          </a:prstGeom>
        </p:spPr>
        <p:txBody>
          <a:bodyPr vert="horz" wrap="none" lIns="91440" tIns="45720" rIns="91440" bIns="45720" rtlCol="0" anchor="ctr">
            <a:noAutofit/>
          </a:bodyPr>
          <a:lstStyle/>
          <a:p>
            <a:r>
              <a:rPr lang="fr-FR"/>
              <a:t>Modifiez le style du titre</a:t>
            </a:r>
          </a:p>
        </p:txBody>
      </p:sp>
      <p:sp>
        <p:nvSpPr>
          <p:cNvPr id="3" name="Espace réservé du texte 2"/>
          <p:cNvSpPr>
            <a:spLocks noGrp="1"/>
          </p:cNvSpPr>
          <p:nvPr>
            <p:ph type="body" idx="1"/>
          </p:nvPr>
        </p:nvSpPr>
        <p:spPr>
          <a:xfrm>
            <a:off x="180000" y="1619999"/>
            <a:ext cx="9540000" cy="468000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10000" y="6300000"/>
            <a:ext cx="676440" cy="360000"/>
          </a:xfrm>
          <a:prstGeom prst="rect">
            <a:avLst/>
          </a:prstGeom>
        </p:spPr>
        <p:txBody>
          <a:bodyPr vert="horz" lIns="91440" tIns="45720" rIns="91440" bIns="45720" rtlCol="0" anchor="ctr"/>
          <a:lstStyle>
            <a:lvl1pPr algn="ctr">
              <a:defRPr sz="900">
                <a:solidFill>
                  <a:schemeClr val="tx1">
                    <a:tint val="75000"/>
                  </a:schemeClr>
                </a:solidFill>
                <a:latin typeface="Effra" panose="02000506080000020004" pitchFamily="2" charset="0"/>
              </a:defRPr>
            </a:lvl1pPr>
          </a:lstStyle>
          <a:p>
            <a:r>
              <a:rPr lang="fr-FR" dirty="0"/>
              <a:t>2020</a:t>
            </a:r>
          </a:p>
        </p:txBody>
      </p:sp>
      <p:sp>
        <p:nvSpPr>
          <p:cNvPr id="5" name="Espace réservé du pied de page 4"/>
          <p:cNvSpPr>
            <a:spLocks noGrp="1"/>
          </p:cNvSpPr>
          <p:nvPr>
            <p:ph type="ftr" sz="quarter" idx="3"/>
          </p:nvPr>
        </p:nvSpPr>
        <p:spPr>
          <a:xfrm>
            <a:off x="1667785" y="6300000"/>
            <a:ext cx="6120000" cy="360000"/>
          </a:xfrm>
          <a:prstGeom prst="rect">
            <a:avLst/>
          </a:prstGeom>
        </p:spPr>
        <p:txBody>
          <a:bodyPr vert="horz" lIns="91440" tIns="45720" rIns="91440" bIns="45720" rtlCol="0" anchor="ctr"/>
          <a:lstStyle>
            <a:lvl1pPr algn="l">
              <a:defRPr sz="900">
                <a:solidFill>
                  <a:schemeClr val="tx1">
                    <a:tint val="75000"/>
                  </a:schemeClr>
                </a:solidFill>
                <a:latin typeface="Effra" panose="02000506080000020004" pitchFamily="2" charset="0"/>
              </a:defRPr>
            </a:lvl1pPr>
          </a:lstStyle>
          <a:p>
            <a:r>
              <a:rPr lang="fr-FR" dirty="0"/>
              <a:t>Aca Nexia -  Rapport de transparence</a:t>
            </a:r>
          </a:p>
        </p:txBody>
      </p:sp>
      <p:sp>
        <p:nvSpPr>
          <p:cNvPr id="6" name="Espace réservé du numéro de diapositive 5"/>
          <p:cNvSpPr>
            <a:spLocks noGrp="1"/>
          </p:cNvSpPr>
          <p:nvPr>
            <p:ph type="sldNum" sz="quarter" idx="4"/>
          </p:nvPr>
        </p:nvSpPr>
        <p:spPr>
          <a:xfrm>
            <a:off x="270000" y="6300000"/>
            <a:ext cx="360000" cy="360000"/>
          </a:xfrm>
          <a:prstGeom prst="rect">
            <a:avLst/>
          </a:prstGeom>
        </p:spPr>
        <p:txBody>
          <a:bodyPr vert="horz" lIns="91440" tIns="45720" rIns="91440" bIns="45720" rtlCol="0" anchor="ctr"/>
          <a:lstStyle>
            <a:lvl1pPr algn="l">
              <a:defRPr sz="900">
                <a:solidFill>
                  <a:srgbClr val="00B2A9"/>
                </a:solidFill>
                <a:latin typeface="Effra" panose="02000506080000020004" pitchFamily="2" charset="0"/>
              </a:defRPr>
            </a:lvl1pPr>
          </a:lstStyle>
          <a:p>
            <a:fld id="{12BEEFC1-65F7-4794-8C02-662DE7BA6867}" type="slidenum">
              <a:rPr lang="fr-FR" smtClean="0"/>
              <a:pPr/>
              <a:t>‹N°›</a:t>
            </a:fld>
            <a:endParaRPr lang="fr-FR" dirty="0"/>
          </a:p>
        </p:txBody>
      </p:sp>
      <p:pic>
        <p:nvPicPr>
          <p:cNvPr id="8" name="Imag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2000" y="6318000"/>
            <a:ext cx="923075" cy="360000"/>
          </a:xfrm>
          <a:prstGeom prst="rect">
            <a:avLst/>
          </a:prstGeom>
        </p:spPr>
      </p:pic>
      <p:cxnSp>
        <p:nvCxnSpPr>
          <p:cNvPr id="9" name="Connecteur droit 8"/>
          <p:cNvCxnSpPr/>
          <p:nvPr/>
        </p:nvCxnSpPr>
        <p:spPr>
          <a:xfrm>
            <a:off x="720000" y="6405880"/>
            <a:ext cx="0" cy="18424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577785" y="6405880"/>
            <a:ext cx="0" cy="184240"/>
          </a:xfrm>
          <a:prstGeom prst="line">
            <a:avLst/>
          </a:prstGeom>
          <a:ln>
            <a:solidFill>
              <a:srgbClr val="898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30587"/>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65" r:id="rId3"/>
    <p:sldLayoutId id="2147483664" r:id="rId4"/>
    <p:sldLayoutId id="2147483661" r:id="rId5"/>
    <p:sldLayoutId id="2147483666" r:id="rId6"/>
    <p:sldLayoutId id="2147483668" r:id="rId7"/>
    <p:sldLayoutId id="2147483669" r:id="rId8"/>
  </p:sldLayoutIdLst>
  <p:hf hdr="0"/>
  <p:txStyles>
    <p:titleStyle>
      <a:lvl1pPr algn="l" defTabSz="914400" rtl="0" eaLnBrk="1" latinLnBrk="0" hangingPunct="1">
        <a:spcBef>
          <a:spcPct val="0"/>
        </a:spcBef>
        <a:buNone/>
        <a:defRPr sz="2800" kern="1200">
          <a:solidFill>
            <a:srgbClr val="00B2A9"/>
          </a:solidFill>
          <a:latin typeface="Effra" panose="02000506080000020004" pitchFamily="2" charset="0"/>
          <a:ea typeface="+mj-ea"/>
          <a:cs typeface="+mj-cs"/>
        </a:defRPr>
      </a:lvl1pPr>
    </p:titleStyle>
    <p:body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2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4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528" y="2060848"/>
            <a:ext cx="4980481" cy="2112406"/>
          </a:xfrm>
        </p:spPr>
        <p:txBody>
          <a:bodyPr>
            <a:noAutofit/>
          </a:bodyPr>
          <a:lstStyle/>
          <a:p>
            <a:r>
              <a:rPr lang="fr-FR" sz="4400" b="1" dirty="0">
                <a:solidFill>
                  <a:schemeClr val="bg1"/>
                </a:solidFill>
              </a:rPr>
              <a:t>TRANSPARENCY</a:t>
            </a:r>
            <a:r>
              <a:rPr lang="fr-FR" sz="4400" dirty="0">
                <a:solidFill>
                  <a:schemeClr val="bg1"/>
                </a:solidFill>
              </a:rPr>
              <a:t> </a:t>
            </a:r>
            <a:br>
              <a:rPr lang="fr-FR" sz="4400" dirty="0">
                <a:solidFill>
                  <a:schemeClr val="bg1"/>
                </a:solidFill>
              </a:rPr>
            </a:br>
            <a:r>
              <a:rPr lang="fr-FR" sz="4400" dirty="0">
                <a:solidFill>
                  <a:schemeClr val="bg1"/>
                </a:solidFill>
              </a:rPr>
              <a:t>REPORT </a:t>
            </a:r>
            <a:r>
              <a:rPr lang="en-GB" sz="4400" dirty="0">
                <a:solidFill>
                  <a:schemeClr val="bg1"/>
                </a:solidFill>
              </a:rPr>
              <a:t>2021</a:t>
            </a:r>
          </a:p>
        </p:txBody>
      </p:sp>
      <p:sp>
        <p:nvSpPr>
          <p:cNvPr id="3" name="Subtitle 2"/>
          <p:cNvSpPr>
            <a:spLocks noGrp="1"/>
          </p:cNvSpPr>
          <p:nvPr>
            <p:ph type="subTitle" idx="1"/>
          </p:nvPr>
        </p:nvSpPr>
        <p:spPr>
          <a:xfrm>
            <a:off x="704528" y="6309320"/>
            <a:ext cx="3852428" cy="330126"/>
          </a:xfrm>
        </p:spPr>
        <p:txBody>
          <a:bodyPr>
            <a:noAutofit/>
          </a:bodyPr>
          <a:lstStyle/>
          <a:p>
            <a:pPr>
              <a:spcBef>
                <a:spcPts val="0"/>
              </a:spcBef>
            </a:pPr>
            <a:r>
              <a:rPr lang="en-US" sz="1200" dirty="0">
                <a:solidFill>
                  <a:schemeClr val="bg1"/>
                </a:solidFill>
              </a:rPr>
              <a:t>Pursuant to article R 823-21 of the Commercial Code</a:t>
            </a:r>
          </a:p>
        </p:txBody>
      </p:sp>
      <p:sp>
        <p:nvSpPr>
          <p:cNvPr id="4" name="Subtitle 2"/>
          <p:cNvSpPr txBox="1">
            <a:spLocks/>
          </p:cNvSpPr>
          <p:nvPr/>
        </p:nvSpPr>
        <p:spPr>
          <a:xfrm>
            <a:off x="704528" y="5928796"/>
            <a:ext cx="4248472" cy="236508"/>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rgbClr val="00B2A9"/>
                </a:solidFill>
                <a:latin typeface="Effra" charset="0"/>
                <a:ea typeface="Effra" charset="0"/>
                <a:cs typeface="Effra"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Effra" charset="0"/>
                <a:ea typeface="Effra" charset="0"/>
                <a:cs typeface="Effra"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Effra" charset="0"/>
                <a:ea typeface="Effra" charset="0"/>
                <a:cs typeface="Effra"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Effra" charset="0"/>
                <a:ea typeface="Effra" charset="0"/>
                <a:cs typeface="Effra"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Effra" charset="0"/>
                <a:ea typeface="Effra" charset="0"/>
                <a:cs typeface="Effra"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200" dirty="0">
                <a:solidFill>
                  <a:schemeClr val="bg1"/>
                </a:solidFill>
              </a:rPr>
              <a:t>Financial year ending on August, 31st 2021</a:t>
            </a:r>
          </a:p>
          <a:p>
            <a:pPr>
              <a:lnSpc>
                <a:spcPct val="100000"/>
              </a:lnSpc>
              <a:spcBef>
                <a:spcPts val="0"/>
              </a:spcBef>
            </a:pPr>
            <a:endParaRPr lang="en-US" sz="1200" dirty="0">
              <a:solidFill>
                <a:schemeClr val="bg1"/>
              </a:solidFill>
            </a:endParaRPr>
          </a:p>
        </p:txBody>
      </p:sp>
      <p:cxnSp>
        <p:nvCxnSpPr>
          <p:cNvPr id="10" name="Connecteur droit 9">
            <a:extLst>
              <a:ext uri="{FF2B5EF4-FFF2-40B4-BE49-F238E27FC236}">
                <a16:creationId xmlns:a16="http://schemas.microsoft.com/office/drawing/2014/main" id="{736D0AB9-EFA6-4AC8-95D4-262707302A4D}"/>
              </a:ext>
            </a:extLst>
          </p:cNvPr>
          <p:cNvCxnSpPr>
            <a:cxnSpLocks/>
          </p:cNvCxnSpPr>
          <p:nvPr/>
        </p:nvCxnSpPr>
        <p:spPr>
          <a:xfrm>
            <a:off x="762447" y="6237312"/>
            <a:ext cx="8381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330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7">
            <a:extLst>
              <a:ext uri="{FF2B5EF4-FFF2-40B4-BE49-F238E27FC236}">
                <a16:creationId xmlns:a16="http://schemas.microsoft.com/office/drawing/2014/main" id="{92381B03-34DF-4E75-A2FC-A9F79432F8FB}"/>
              </a:ext>
            </a:extLst>
          </p:cNvPr>
          <p:cNvSpPr>
            <a:spLocks noGrp="1"/>
          </p:cNvSpPr>
          <p:nvPr>
            <p:ph type="ctrTitle"/>
          </p:nvPr>
        </p:nvSpPr>
        <p:spPr>
          <a:xfrm>
            <a:off x="810000" y="1800000"/>
            <a:ext cx="5040000" cy="540000"/>
          </a:xfrm>
        </p:spPr>
        <p:txBody>
          <a:bodyPr/>
          <a:lstStyle/>
          <a:p>
            <a:r>
              <a:rPr lang="fr-FR" b="1" dirty="0"/>
              <a:t>Risk management</a:t>
            </a:r>
          </a:p>
        </p:txBody>
      </p:sp>
      <p:sp>
        <p:nvSpPr>
          <p:cNvPr id="7" name="Espace réservé du pied de page 5">
            <a:extLst>
              <a:ext uri="{FF2B5EF4-FFF2-40B4-BE49-F238E27FC236}">
                <a16:creationId xmlns:a16="http://schemas.microsoft.com/office/drawing/2014/main" id="{B9D5A4DA-DAD2-40DF-8CB2-DAD6BADF682B}"/>
              </a:ext>
            </a:extLst>
          </p:cNvPr>
          <p:cNvSpPr>
            <a:spLocks noGrp="1"/>
          </p:cNvSpPr>
          <p:nvPr>
            <p:ph type="ftr" sz="quarter" idx="11"/>
          </p:nvPr>
        </p:nvSpPr>
        <p:spPr>
          <a:xfrm>
            <a:off x="1022728" y="2430000"/>
            <a:ext cx="4254545" cy="720000"/>
          </a:xfrm>
        </p:spPr>
        <p:txBody>
          <a:bodyPr/>
          <a:lstStyle/>
          <a:p>
            <a:pPr marL="285750" indent="-285750">
              <a:lnSpc>
                <a:spcPct val="150000"/>
              </a:lnSpc>
              <a:buClr>
                <a:schemeClr val="accent1"/>
              </a:buClr>
              <a:buFont typeface="Arial" panose="020B0604020202020204" pitchFamily="34" charset="0"/>
              <a:buChar char="•"/>
            </a:pPr>
            <a:r>
              <a:rPr lang="fr-FR" sz="1800" dirty="0"/>
              <a:t>Independence</a:t>
            </a:r>
          </a:p>
          <a:p>
            <a:pPr marL="285750" indent="-285750">
              <a:lnSpc>
                <a:spcPct val="150000"/>
              </a:lnSpc>
              <a:buClr>
                <a:schemeClr val="accent1"/>
              </a:buClr>
              <a:buFont typeface="Arial" panose="020B0604020202020204" pitchFamily="34" charset="0"/>
              <a:buChar char="•"/>
            </a:pPr>
            <a:r>
              <a:rPr lang="fr-FR" sz="1800" dirty="0" err="1"/>
              <a:t>Quality</a:t>
            </a:r>
            <a:r>
              <a:rPr lang="fr-FR" sz="1800" dirty="0"/>
              <a:t> control</a:t>
            </a:r>
          </a:p>
        </p:txBody>
      </p:sp>
    </p:spTree>
    <p:extLst>
      <p:ext uri="{BB962C8B-B14F-4D97-AF65-F5344CB8AC3E}">
        <p14:creationId xmlns:p14="http://schemas.microsoft.com/office/powerpoint/2010/main" val="335111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540000"/>
          </a:xfrm>
        </p:spPr>
        <p:txBody>
          <a:bodyPr/>
          <a:lstStyle/>
          <a:p>
            <a:r>
              <a:rPr lang="fr-FR" sz="2600" b="1" dirty="0"/>
              <a:t>Risk management</a:t>
            </a:r>
          </a:p>
        </p:txBody>
      </p:sp>
      <p:sp>
        <p:nvSpPr>
          <p:cNvPr id="3" name="Espace réservé du texte 2"/>
          <p:cNvSpPr>
            <a:spLocks noGrp="1"/>
          </p:cNvSpPr>
          <p:nvPr>
            <p:ph type="body" idx="1"/>
          </p:nvPr>
        </p:nvSpPr>
        <p:spPr>
          <a:xfrm>
            <a:off x="540000" y="972000"/>
            <a:ext cx="9360000" cy="360000"/>
          </a:xfrm>
        </p:spPr>
        <p:txBody>
          <a:bodyPr/>
          <a:lstStyle/>
          <a:p>
            <a:r>
              <a:rPr lang="fr-FR" sz="1800" dirty="0"/>
              <a:t>Independence</a:t>
            </a:r>
          </a:p>
        </p:txBody>
      </p:sp>
      <p:sp>
        <p:nvSpPr>
          <p:cNvPr id="4" name="Espace réservé du contenu 3"/>
          <p:cNvSpPr>
            <a:spLocks noGrp="1"/>
          </p:cNvSpPr>
          <p:nvPr>
            <p:ph sz="half" idx="2"/>
          </p:nvPr>
        </p:nvSpPr>
        <p:spPr>
          <a:xfrm>
            <a:off x="540000" y="1389600"/>
            <a:ext cx="4052960" cy="4631688"/>
          </a:xfrm>
        </p:spPr>
        <p:txBody>
          <a:bodyPr>
            <a:normAutofit/>
          </a:bodyPr>
          <a:lstStyle/>
          <a:p>
            <a:pPr marL="0" indent="0" algn="just">
              <a:spcBef>
                <a:spcPts val="600"/>
              </a:spcBef>
              <a:buNone/>
            </a:pPr>
            <a:r>
              <a:rPr lang="en-US" sz="1000" dirty="0">
                <a:solidFill>
                  <a:srgbClr val="595959"/>
                </a:solidFill>
              </a:rPr>
              <a:t>The firm has set up a quality management system that integrates a quality manager function and procedures that combine a set of quality-controlled tools.</a:t>
            </a:r>
          </a:p>
          <a:p>
            <a:pPr marL="0" indent="0" algn="just">
              <a:spcBef>
                <a:spcPts val="600"/>
              </a:spcBef>
              <a:buNone/>
            </a:pPr>
            <a:r>
              <a:rPr lang="en-US" sz="1000" dirty="0">
                <a:solidFill>
                  <a:srgbClr val="595959"/>
                </a:solidFill>
              </a:rPr>
              <a:t>The quality system covers auditing, accounting and general areas, quality management, human resources and technical documentation.</a:t>
            </a:r>
          </a:p>
          <a:p>
            <a:pPr marL="0" indent="0" algn="just">
              <a:spcBef>
                <a:spcPts val="600"/>
              </a:spcBef>
              <a:buNone/>
            </a:pPr>
            <a:r>
              <a:rPr lang="en-US" sz="1000" dirty="0">
                <a:solidFill>
                  <a:srgbClr val="595959"/>
                </a:solidFill>
              </a:rPr>
              <a:t>It is within the framework of this system that the monitoring of respect for the principle of independence and quality control were integrated.</a:t>
            </a:r>
          </a:p>
          <a:p>
            <a:pPr marL="0" indent="0" algn="just">
              <a:spcBef>
                <a:spcPts val="1200"/>
              </a:spcBef>
              <a:buNone/>
            </a:pPr>
            <a:r>
              <a:rPr lang="fr-FR" sz="1400" dirty="0" err="1">
                <a:solidFill>
                  <a:schemeClr val="accent1"/>
                </a:solidFill>
              </a:rPr>
              <a:t>Internal</a:t>
            </a:r>
            <a:r>
              <a:rPr lang="fr-FR" sz="1400" dirty="0">
                <a:solidFill>
                  <a:schemeClr val="accent1"/>
                </a:solidFill>
              </a:rPr>
              <a:t> </a:t>
            </a:r>
            <a:r>
              <a:rPr lang="fr-FR" sz="1400" dirty="0" err="1">
                <a:solidFill>
                  <a:schemeClr val="accent1"/>
                </a:solidFill>
              </a:rPr>
              <a:t>procedures</a:t>
            </a:r>
            <a:endParaRPr lang="fr-FR" sz="1400" dirty="0">
              <a:solidFill>
                <a:schemeClr val="accent1"/>
              </a:solidFill>
            </a:endParaRPr>
          </a:p>
          <a:p>
            <a:pPr marL="0" indent="0" algn="just">
              <a:spcBef>
                <a:spcPts val="600"/>
              </a:spcBef>
              <a:buNone/>
            </a:pPr>
            <a:r>
              <a:rPr lang="en-US" sz="1000" dirty="0">
                <a:solidFill>
                  <a:srgbClr val="595959"/>
                </a:solidFill>
              </a:rPr>
              <a:t>The principle of independence is taken into account by several procedures of the quality management system for statutory auditors:</a:t>
            </a:r>
          </a:p>
          <a:p>
            <a:pPr marL="0" lvl="1" indent="0" algn="just">
              <a:buClrTx/>
              <a:buNone/>
            </a:pPr>
            <a:r>
              <a:rPr lang="en-US" sz="1200" dirty="0">
                <a:solidFill>
                  <a:schemeClr val="accent2"/>
                </a:solidFill>
              </a:rPr>
              <a:t>Acceptance and renewal of a mandate</a:t>
            </a:r>
          </a:p>
          <a:p>
            <a:pPr marL="0" lvl="0" indent="0" algn="just">
              <a:spcBef>
                <a:spcPts val="600"/>
              </a:spcBef>
              <a:buNone/>
            </a:pPr>
            <a:r>
              <a:rPr lang="en-US" sz="1000" dirty="0">
                <a:solidFill>
                  <a:srgbClr val="595959"/>
                </a:solidFill>
              </a:rPr>
              <a:t>Before accepting a new mandate or renewing an existing mandate, the partner shall, in particular, verify that the principle of independence is respected on the basis of a questionnaire co-signed by a member of the management committee.</a:t>
            </a:r>
          </a:p>
          <a:p>
            <a:pPr marL="0" lvl="1" indent="0" algn="just">
              <a:spcBef>
                <a:spcPts val="900"/>
              </a:spcBef>
              <a:buClrTx/>
              <a:buNone/>
            </a:pPr>
            <a:r>
              <a:rPr lang="en-US" sz="1200" dirty="0">
                <a:solidFill>
                  <a:schemeClr val="accent2"/>
                </a:solidFill>
              </a:rPr>
              <a:t>Continuation of an audit engagement</a:t>
            </a:r>
          </a:p>
          <a:p>
            <a:pPr marL="0" lvl="1" indent="0" algn="just">
              <a:spcBef>
                <a:spcPts val="900"/>
              </a:spcBef>
              <a:buClrTx/>
              <a:buNone/>
            </a:pPr>
            <a:r>
              <a:rPr lang="en-US" sz="1000" dirty="0">
                <a:solidFill>
                  <a:srgbClr val="595959"/>
                </a:solidFill>
              </a:rPr>
              <a:t>Whenever necessary, and at least once a year, the partners verify that the conditions for continuing the statutory auditing mandates are still being respected, which they justify with the help of a questionnaire.</a:t>
            </a:r>
          </a:p>
        </p:txBody>
      </p:sp>
      <p:sp>
        <p:nvSpPr>
          <p:cNvPr id="5" name="Espace réservé du contenu 4"/>
          <p:cNvSpPr>
            <a:spLocks noGrp="1"/>
          </p:cNvSpPr>
          <p:nvPr>
            <p:ph sz="quarter" idx="4"/>
          </p:nvPr>
        </p:nvSpPr>
        <p:spPr>
          <a:xfrm>
            <a:off x="4772960" y="1389600"/>
            <a:ext cx="4587040" cy="4910400"/>
          </a:xfrm>
        </p:spPr>
        <p:txBody>
          <a:bodyPr>
            <a:normAutofit/>
          </a:bodyPr>
          <a:lstStyle/>
          <a:p>
            <a:pPr marL="0" lvl="1" indent="0" algn="just">
              <a:spcBef>
                <a:spcPts val="900"/>
              </a:spcBef>
              <a:buClrTx/>
              <a:buNone/>
            </a:pPr>
            <a:r>
              <a:rPr lang="en-US" sz="1200" dirty="0">
                <a:solidFill>
                  <a:schemeClr val="accent2"/>
                </a:solidFill>
              </a:rPr>
              <a:t>Declaration of independence</a:t>
            </a:r>
          </a:p>
          <a:p>
            <a:pPr marL="0" lvl="1" indent="0" algn="just">
              <a:spcBef>
                <a:spcPts val="900"/>
              </a:spcBef>
              <a:buClrTx/>
              <a:buNone/>
            </a:pPr>
            <a:r>
              <a:rPr lang="en-US" sz="1000" dirty="0">
                <a:solidFill>
                  <a:srgbClr val="595959"/>
                </a:solidFill>
              </a:rPr>
              <a:t>Each year, the firm’s members, partners, and employees, involved or not in statutory auditing missions, are required to sign a certificate that confirms that they have familiarized themselves with the rules contained in the statutory auditing code of ethics and that they comply with the rules set down by the code in terms of independence and incompatibility.</a:t>
            </a:r>
          </a:p>
          <a:p>
            <a:pPr marL="0" lvl="1" indent="0" algn="just">
              <a:spcBef>
                <a:spcPts val="900"/>
              </a:spcBef>
              <a:buClrTx/>
              <a:buNone/>
            </a:pPr>
            <a:r>
              <a:rPr lang="en-US" sz="1200" dirty="0">
                <a:solidFill>
                  <a:schemeClr val="accent2"/>
                </a:solidFill>
              </a:rPr>
              <a:t>Training</a:t>
            </a:r>
            <a:endParaRPr lang="en-US" sz="1000" dirty="0">
              <a:solidFill>
                <a:schemeClr val="accent2"/>
              </a:solidFill>
            </a:endParaRPr>
          </a:p>
          <a:p>
            <a:pPr marL="0" lvl="1" indent="0" algn="just">
              <a:spcBef>
                <a:spcPts val="900"/>
              </a:spcBef>
              <a:buClrTx/>
              <a:buNone/>
            </a:pPr>
            <a:r>
              <a:rPr lang="en-US" sz="1000" dirty="0">
                <a:solidFill>
                  <a:srgbClr val="595959"/>
                </a:solidFill>
              </a:rPr>
              <a:t>The training program for the partners and employees includes presentations of the professional rules regarding the independence of statutory auditors.</a:t>
            </a:r>
          </a:p>
          <a:p>
            <a:pPr marL="0" lvl="1" indent="0" algn="just">
              <a:spcBef>
                <a:spcPts val="900"/>
              </a:spcBef>
              <a:buClrTx/>
              <a:buNone/>
            </a:pPr>
            <a:r>
              <a:rPr lang="fr-FR" sz="1200" dirty="0">
                <a:solidFill>
                  <a:schemeClr val="accent2"/>
                </a:solidFill>
              </a:rPr>
              <a:t>Management </a:t>
            </a:r>
            <a:r>
              <a:rPr lang="en-GB" sz="1200" dirty="0">
                <a:solidFill>
                  <a:schemeClr val="accent2"/>
                </a:solidFill>
              </a:rPr>
              <a:t>declaration</a:t>
            </a:r>
          </a:p>
          <a:p>
            <a:pPr marL="0" lvl="2" indent="0" algn="just">
              <a:buNone/>
            </a:pPr>
            <a:r>
              <a:rPr lang="en-US" sz="1000" dirty="0">
                <a:solidFill>
                  <a:srgbClr val="595959"/>
                </a:solidFill>
              </a:rPr>
              <a:t>Aca Nexia management declares that the compliance with the independence principle is periodically verified within the firm.</a:t>
            </a:r>
            <a:r>
              <a:rPr lang="fr-FR" sz="1200" b="1" dirty="0">
                <a:solidFill>
                  <a:srgbClr val="595959"/>
                </a:solidFill>
              </a:rPr>
              <a:t> </a:t>
            </a:r>
          </a:p>
          <a:p>
            <a:pPr marL="0" lvl="1" indent="0" algn="just">
              <a:spcBef>
                <a:spcPts val="900"/>
              </a:spcBef>
              <a:buClrTx/>
              <a:buNone/>
            </a:pPr>
            <a:r>
              <a:rPr lang="fr-FR" sz="1200" dirty="0">
                <a:solidFill>
                  <a:schemeClr val="accent2"/>
                </a:solidFill>
              </a:rPr>
              <a:t>Rotation</a:t>
            </a:r>
          </a:p>
          <a:p>
            <a:pPr marL="0" lvl="2" indent="0" algn="just">
              <a:buNone/>
            </a:pPr>
            <a:r>
              <a:rPr lang="en-US" sz="1000" dirty="0">
                <a:solidFill>
                  <a:srgbClr val="595959"/>
                </a:solidFill>
              </a:rPr>
              <a:t>Aca Nexia has implemented a rotation of the audit partners for the mandates of public interest entities and public entities with generosity as well as their significant French subsidiaries, in accordance with the legal requirements that require a rotation after 6 consecutive exercises (within the limit of 7 years) with a period of emptiness of 3 years. The independence policy of Aca Nexia also provides for the rotation of the "independent auditor" on these same bases. To ensure the correct application of the principles of rotation, Aca Nexia gathers the necessary information and has also set up a planning for these rotations.</a:t>
            </a:r>
            <a:endParaRPr lang="fr-FR" sz="1000" dirty="0">
              <a:solidFill>
                <a:srgbClr val="595959"/>
              </a:solidFill>
            </a:endParaRP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11</a:t>
            </a:fld>
            <a:endParaRPr lang="fr-FR" dirty="0"/>
          </a:p>
        </p:txBody>
      </p:sp>
      <p:sp>
        <p:nvSpPr>
          <p:cNvPr id="9" name="Espace réservé du pied de page 6">
            <a:extLst>
              <a:ext uri="{FF2B5EF4-FFF2-40B4-BE49-F238E27FC236}">
                <a16:creationId xmlns:a16="http://schemas.microsoft.com/office/drawing/2014/main" id="{00CD154B-FA48-44B0-9676-DF03CF8CBDA3}"/>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Tree>
    <p:extLst>
      <p:ext uri="{BB962C8B-B14F-4D97-AF65-F5344CB8AC3E}">
        <p14:creationId xmlns:p14="http://schemas.microsoft.com/office/powerpoint/2010/main" val="4142729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40000" y="972000"/>
            <a:ext cx="9360000" cy="360000"/>
          </a:xfrm>
        </p:spPr>
        <p:txBody>
          <a:bodyPr/>
          <a:lstStyle/>
          <a:p>
            <a:r>
              <a:rPr lang="fr-FR" sz="1800" dirty="0" err="1"/>
              <a:t>Quality</a:t>
            </a:r>
            <a:r>
              <a:rPr lang="fr-FR" sz="1800" dirty="0"/>
              <a:t> control</a:t>
            </a:r>
          </a:p>
        </p:txBody>
      </p:sp>
      <p:sp>
        <p:nvSpPr>
          <p:cNvPr id="4" name="Espace réservé du contenu 3"/>
          <p:cNvSpPr>
            <a:spLocks noGrp="1"/>
          </p:cNvSpPr>
          <p:nvPr>
            <p:ph sz="half" idx="2"/>
          </p:nvPr>
        </p:nvSpPr>
        <p:spPr>
          <a:xfrm>
            <a:off x="540000" y="1599549"/>
            <a:ext cx="4146001" cy="3485635"/>
          </a:xfrm>
        </p:spPr>
        <p:txBody>
          <a:bodyPr/>
          <a:lstStyle/>
          <a:p>
            <a:pPr marL="0" lvl="1" indent="0" algn="just">
              <a:lnSpc>
                <a:spcPct val="80000"/>
              </a:lnSpc>
              <a:buClr>
                <a:srgbClr val="4C8ECA"/>
              </a:buClr>
              <a:buSzPct val="67000"/>
              <a:buNone/>
            </a:pPr>
            <a:r>
              <a:rPr lang="fr-FR" sz="1400" dirty="0" err="1">
                <a:solidFill>
                  <a:schemeClr val="accent1"/>
                </a:solidFill>
              </a:rPr>
              <a:t>Quality</a:t>
            </a:r>
            <a:r>
              <a:rPr lang="fr-FR" sz="1400" dirty="0">
                <a:solidFill>
                  <a:schemeClr val="accent1"/>
                </a:solidFill>
              </a:rPr>
              <a:t> system</a:t>
            </a:r>
          </a:p>
          <a:p>
            <a:pPr marL="0" indent="0" algn="just">
              <a:spcBef>
                <a:spcPts val="600"/>
              </a:spcBef>
              <a:buNone/>
            </a:pPr>
            <a:endParaRPr lang="fr-FR" sz="700" dirty="0">
              <a:solidFill>
                <a:schemeClr val="accent1"/>
              </a:solidFill>
            </a:endParaRPr>
          </a:p>
          <a:p>
            <a:pPr marL="0" indent="0" algn="just">
              <a:spcBef>
                <a:spcPts val="600"/>
              </a:spcBef>
              <a:buNone/>
            </a:pPr>
            <a:r>
              <a:rPr lang="en-US" sz="1000" dirty="0">
                <a:solidFill>
                  <a:srgbClr val="595959"/>
                </a:solidFill>
              </a:rPr>
              <a:t>The firm's quality system was approved by decision of the Executive Committee on November 15, 2005.</a:t>
            </a:r>
          </a:p>
          <a:p>
            <a:pPr marL="0" indent="0" algn="just">
              <a:spcBef>
                <a:spcPts val="600"/>
              </a:spcBef>
              <a:buNone/>
            </a:pPr>
            <a:r>
              <a:rPr lang="en-US" sz="1000" dirty="0">
                <a:solidFill>
                  <a:srgbClr val="595959"/>
                </a:solidFill>
              </a:rPr>
              <a:t>It includes the appointment of a partner responsible for quality and the establishment of procedures.</a:t>
            </a:r>
          </a:p>
          <a:p>
            <a:pPr marL="177800" algn="just">
              <a:spcBef>
                <a:spcPts val="600"/>
              </a:spcBef>
              <a:buFont typeface="Arial" panose="020B0604020202020204" pitchFamily="34" charset="0"/>
              <a:buChar char="•"/>
            </a:pPr>
            <a:r>
              <a:rPr lang="en-US" sz="1000" dirty="0">
                <a:solidFill>
                  <a:srgbClr val="595959"/>
                </a:solidFill>
              </a:rPr>
              <a:t>Procedures define the specified manner of performing an activity:</a:t>
            </a:r>
          </a:p>
          <a:p>
            <a:pPr marL="177800" algn="just">
              <a:spcBef>
                <a:spcPts val="600"/>
              </a:spcBef>
              <a:buFont typeface="Arial" panose="020B0604020202020204" pitchFamily="34" charset="0"/>
              <a:buChar char="•"/>
            </a:pPr>
            <a:r>
              <a:rPr lang="en-US" sz="1000" dirty="0">
                <a:solidFill>
                  <a:srgbClr val="595959"/>
                </a:solidFill>
              </a:rPr>
              <a:t>The succession of activities and their development.</a:t>
            </a:r>
          </a:p>
          <a:p>
            <a:pPr marL="177800" algn="just">
              <a:spcBef>
                <a:spcPts val="600"/>
              </a:spcBef>
              <a:buFont typeface="Arial" panose="020B0604020202020204" pitchFamily="34" charset="0"/>
              <a:buChar char="•"/>
            </a:pPr>
            <a:r>
              <a:rPr lang="en-US" sz="1000" dirty="0">
                <a:solidFill>
                  <a:srgbClr val="595959"/>
                </a:solidFill>
              </a:rPr>
              <a:t>Responsibilities and actors.</a:t>
            </a:r>
          </a:p>
          <a:p>
            <a:pPr marL="177800" algn="just">
              <a:spcBef>
                <a:spcPts val="600"/>
              </a:spcBef>
              <a:buFont typeface="Arial" panose="020B0604020202020204" pitchFamily="34" charset="0"/>
              <a:buChar char="•"/>
            </a:pPr>
            <a:r>
              <a:rPr lang="en-US" sz="1000" dirty="0">
                <a:solidFill>
                  <a:srgbClr val="595959"/>
                </a:solidFill>
              </a:rPr>
              <a:t>Internal standards and tools.</a:t>
            </a:r>
          </a:p>
          <a:p>
            <a:pPr marL="0" indent="0" algn="just">
              <a:spcBef>
                <a:spcPts val="600"/>
              </a:spcBef>
              <a:buNone/>
            </a:pPr>
            <a:r>
              <a:rPr lang="en-US" sz="1000" dirty="0">
                <a:solidFill>
                  <a:srgbClr val="595959"/>
                </a:solidFill>
              </a:rPr>
              <a:t>Annually, the quality partner reports on compliance with procedures in an annual report.</a:t>
            </a:r>
          </a:p>
          <a:p>
            <a:pPr marL="0" indent="0" algn="just">
              <a:spcBef>
                <a:spcPts val="600"/>
              </a:spcBef>
              <a:buNone/>
            </a:pPr>
            <a:r>
              <a:rPr lang="en-US" sz="1000" dirty="0">
                <a:solidFill>
                  <a:srgbClr val="595959"/>
                </a:solidFill>
              </a:rPr>
              <a:t>This report includes proposals for corrective and preventive actions, which are submitted to the members' committee and approved by the management committee.</a:t>
            </a: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12</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Risk management</a:t>
            </a:r>
          </a:p>
        </p:txBody>
      </p:sp>
      <p:graphicFrame>
        <p:nvGraphicFramePr>
          <p:cNvPr id="10" name="Tableau 9"/>
          <p:cNvGraphicFramePr>
            <a:graphicFrameLocks noGrp="1"/>
          </p:cNvGraphicFramePr>
          <p:nvPr>
            <p:extLst>
              <p:ext uri="{D42A27DB-BD31-4B8C-83A1-F6EECF244321}">
                <p14:modId xmlns:p14="http://schemas.microsoft.com/office/powerpoint/2010/main" val="2685015795"/>
              </p:ext>
            </p:extLst>
          </p:nvPr>
        </p:nvGraphicFramePr>
        <p:xfrm>
          <a:off x="5047387" y="1603345"/>
          <a:ext cx="4146001" cy="4423950"/>
        </p:xfrm>
        <a:graphic>
          <a:graphicData uri="http://schemas.openxmlformats.org/drawingml/2006/table">
            <a:tbl>
              <a:tblPr firstRow="1" firstCol="1"/>
              <a:tblGrid>
                <a:gridCol w="1377146">
                  <a:extLst>
                    <a:ext uri="{9D8B030D-6E8A-4147-A177-3AD203B41FA5}">
                      <a16:colId xmlns:a16="http://schemas.microsoft.com/office/drawing/2014/main" val="20000"/>
                    </a:ext>
                  </a:extLst>
                </a:gridCol>
                <a:gridCol w="2768855">
                  <a:extLst>
                    <a:ext uri="{9D8B030D-6E8A-4147-A177-3AD203B41FA5}">
                      <a16:colId xmlns:a16="http://schemas.microsoft.com/office/drawing/2014/main" val="20001"/>
                    </a:ext>
                  </a:extLst>
                </a:gridCol>
              </a:tblGrid>
              <a:tr h="294661">
                <a:tc>
                  <a:txBody>
                    <a:bodyPr/>
                    <a:lstStyle/>
                    <a:p>
                      <a:pPr marL="144145" marR="144145" algn="ctr">
                        <a:spcBef>
                          <a:spcPts val="600"/>
                        </a:spcBef>
                        <a:spcAft>
                          <a:spcPts val="600"/>
                        </a:spcAft>
                      </a:pPr>
                      <a:r>
                        <a:rPr lang="fr-FR" sz="1000" b="1" dirty="0">
                          <a:solidFill>
                            <a:schemeClr val="bg1"/>
                          </a:solidFill>
                          <a:effectLst/>
                          <a:latin typeface="Effra" panose="020B0603020203020204" pitchFamily="34" charset="0"/>
                          <a:ea typeface="Times New Roman"/>
                          <a:cs typeface="Effra" panose="020B0603020203020204" pitchFamily="34" charset="0"/>
                        </a:rPr>
                        <a:t>Areas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5257"/>
                    </a:solidFill>
                  </a:tcPr>
                </a:tc>
                <a:tc>
                  <a:txBody>
                    <a:bodyPr/>
                    <a:lstStyle/>
                    <a:p>
                      <a:pPr marL="144145" marR="144145" algn="ctr">
                        <a:spcBef>
                          <a:spcPts val="600"/>
                        </a:spcBef>
                        <a:spcAft>
                          <a:spcPts val="600"/>
                        </a:spcAft>
                      </a:pPr>
                      <a:r>
                        <a:rPr lang="fr-FR" sz="1000" b="1" dirty="0" err="1">
                          <a:solidFill>
                            <a:schemeClr val="bg1"/>
                          </a:solidFill>
                          <a:effectLst/>
                          <a:latin typeface="Effra" panose="020B0603020203020204" pitchFamily="34" charset="0"/>
                          <a:ea typeface="Times New Roman"/>
                          <a:cs typeface="Effra" panose="020B0603020203020204" pitchFamily="34" charset="0"/>
                        </a:rPr>
                        <a:t>Procedures</a:t>
                      </a:r>
                      <a:endParaRPr lang="fr-FR" sz="1000" b="1" dirty="0">
                        <a:solidFill>
                          <a:schemeClr val="bg1"/>
                        </a:solidFill>
                        <a:effectLst/>
                        <a:latin typeface="Effra" panose="020B0603020203020204" pitchFamily="34" charset="0"/>
                        <a:ea typeface="Times New Roman"/>
                        <a:cs typeface="Effra"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D5257"/>
                    </a:solidFill>
                  </a:tcPr>
                </a:tc>
                <a:extLst>
                  <a:ext uri="{0D108BD9-81ED-4DB2-BD59-A6C34878D82A}">
                    <a16:rowId xmlns:a16="http://schemas.microsoft.com/office/drawing/2014/main" val="10000"/>
                  </a:ext>
                </a:extLst>
              </a:tr>
              <a:tr h="1312691">
                <a:tc>
                  <a:txBody>
                    <a:bodyPr/>
                    <a:lstStyle/>
                    <a:p>
                      <a:pPr marL="144145" marR="144145" algn="l">
                        <a:spcBef>
                          <a:spcPts val="200"/>
                        </a:spcBef>
                        <a:spcAft>
                          <a:spcPts val="200"/>
                        </a:spcAft>
                      </a:pPr>
                      <a:r>
                        <a:rPr lang="fr-FR" sz="1000" b="1" dirty="0">
                          <a:solidFill>
                            <a:srgbClr val="595959"/>
                          </a:solidFill>
                          <a:effectLst/>
                          <a:latin typeface="Effra" panose="020B0603020203020204" pitchFamily="34" charset="0"/>
                          <a:ea typeface="Times New Roman"/>
                          <a:cs typeface="Effra" panose="020B0603020203020204" pitchFamily="34" charset="0"/>
                        </a:rPr>
                        <a:t>General </a:t>
                      </a:r>
                      <a:r>
                        <a:rPr lang="fr-FR" sz="1000" b="1" dirty="0" err="1">
                          <a:solidFill>
                            <a:srgbClr val="595959"/>
                          </a:solidFill>
                          <a:effectLst/>
                          <a:latin typeface="Effra" panose="020B0603020203020204" pitchFamily="34" charset="0"/>
                          <a:ea typeface="Times New Roman"/>
                          <a:cs typeface="Effra" panose="020B0603020203020204" pitchFamily="34" charset="0"/>
                        </a:rPr>
                        <a:t>Procedures</a:t>
                      </a:r>
                      <a:endParaRPr lang="fr-FR" sz="1000" b="1" dirty="0">
                        <a:solidFill>
                          <a:srgbClr val="595959"/>
                        </a:solidFill>
                        <a:effectLst/>
                        <a:latin typeface="Effra" panose="020B0603020203020204" pitchFamily="34" charset="0"/>
                        <a:ea typeface="Times New Roman"/>
                        <a:cs typeface="Effra"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Quality Management</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Recruiting</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Training</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Assessment</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Documentation</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Combating money laundering</a:t>
                      </a: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Independence</a:t>
                      </a: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Collection</a:t>
                      </a:r>
                      <a:r>
                        <a:rPr lang="en-US" sz="1000" kern="1200" baseline="0" dirty="0">
                          <a:solidFill>
                            <a:srgbClr val="595959"/>
                          </a:solidFill>
                          <a:effectLst/>
                          <a:latin typeface="+mn-lt"/>
                          <a:ea typeface="Times New Roman"/>
                          <a:cs typeface="Times New Roman"/>
                        </a:rPr>
                        <a:t> of reports</a:t>
                      </a:r>
                      <a:endParaRPr lang="fr-FR" sz="1000"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080120">
                <a:tc>
                  <a:txBody>
                    <a:bodyPr/>
                    <a:lstStyle/>
                    <a:p>
                      <a:pPr marL="144145" marR="144145" algn="l" defTabSz="914400" rtl="0" eaLnBrk="1" latinLnBrk="0" hangingPunct="1">
                        <a:spcBef>
                          <a:spcPts val="200"/>
                        </a:spcBef>
                        <a:spcAft>
                          <a:spcPts val="200"/>
                        </a:spcAft>
                      </a:pPr>
                      <a:r>
                        <a:rPr lang="en-GB" sz="1000" b="1" kern="1200" dirty="0">
                          <a:solidFill>
                            <a:srgbClr val="595959"/>
                          </a:solidFill>
                          <a:effectLst/>
                          <a:latin typeface="+mn-lt"/>
                          <a:ea typeface="Times New Roman"/>
                          <a:cs typeface="Times New Roman"/>
                        </a:rPr>
                        <a:t>Statutory</a:t>
                      </a:r>
                      <a:r>
                        <a:rPr lang="en-GB" sz="1000" b="1" kern="1200" baseline="0" dirty="0">
                          <a:solidFill>
                            <a:srgbClr val="595959"/>
                          </a:solidFill>
                          <a:effectLst/>
                          <a:latin typeface="+mn-lt"/>
                          <a:ea typeface="Times New Roman"/>
                          <a:cs typeface="Times New Roman"/>
                        </a:rPr>
                        <a:t> accounting</a:t>
                      </a:r>
                      <a:endParaRPr lang="fr-FR" sz="1000" b="1"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Acceptance of new mandates</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Incompatibilities</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Engagement letter</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Supervision and continuation of the</a:t>
                      </a:r>
                      <a:r>
                        <a:rPr lang="en-US" sz="1000" kern="1200" baseline="0" dirty="0">
                          <a:solidFill>
                            <a:srgbClr val="595959"/>
                          </a:solidFill>
                          <a:effectLst/>
                          <a:latin typeface="+mn-lt"/>
                          <a:ea typeface="Times New Roman"/>
                          <a:cs typeface="Times New Roman"/>
                        </a:rPr>
                        <a:t> mandates</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Independence review</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Conduct</a:t>
                      </a:r>
                      <a:r>
                        <a:rPr lang="en-US" sz="1000" kern="1200" baseline="0" dirty="0">
                          <a:solidFill>
                            <a:srgbClr val="595959"/>
                          </a:solidFill>
                          <a:effectLst/>
                          <a:latin typeface="+mn-lt"/>
                          <a:ea typeface="Times New Roman"/>
                          <a:cs typeface="Times New Roman"/>
                        </a:rPr>
                        <a:t> </a:t>
                      </a:r>
                      <a:r>
                        <a:rPr lang="en-US" sz="1000" kern="1200" dirty="0">
                          <a:solidFill>
                            <a:srgbClr val="595959"/>
                          </a:solidFill>
                          <a:effectLst/>
                          <a:latin typeface="+mn-lt"/>
                          <a:ea typeface="Times New Roman"/>
                          <a:cs typeface="Times New Roman"/>
                        </a:rPr>
                        <a:t>of an audit mission</a:t>
                      </a:r>
                      <a:endParaRPr lang="fr-FR" sz="1000"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92088">
                <a:tc>
                  <a:txBody>
                    <a:bodyPr/>
                    <a:lstStyle/>
                    <a:p>
                      <a:pPr marL="146050" marR="144145" lvl="0" indent="0" algn="l" defTabSz="914400" rtl="0" eaLnBrk="1" latinLnBrk="0" hangingPunct="1">
                        <a:spcBef>
                          <a:spcPts val="200"/>
                        </a:spcBef>
                        <a:spcAft>
                          <a:spcPts val="200"/>
                        </a:spcAft>
                        <a:buFont typeface="Calibri"/>
                        <a:buNone/>
                        <a:tabLst>
                          <a:tab pos="92075" algn="l"/>
                        </a:tabLst>
                      </a:pPr>
                      <a:r>
                        <a:rPr lang="en-GB" sz="1000" b="1" kern="1200" dirty="0">
                          <a:solidFill>
                            <a:srgbClr val="595959"/>
                          </a:solidFill>
                          <a:effectLst/>
                          <a:latin typeface="+mn-lt"/>
                          <a:ea typeface="Times New Roman"/>
                          <a:cs typeface="Times New Roman"/>
                        </a:rPr>
                        <a:t>Public</a:t>
                      </a:r>
                      <a:r>
                        <a:rPr lang="en-GB" sz="1000" b="1" kern="1200" baseline="0" dirty="0">
                          <a:solidFill>
                            <a:srgbClr val="595959"/>
                          </a:solidFill>
                          <a:effectLst/>
                          <a:latin typeface="+mn-lt"/>
                          <a:ea typeface="Times New Roman"/>
                          <a:cs typeface="Times New Roman"/>
                        </a:rPr>
                        <a:t> a</a:t>
                      </a:r>
                      <a:r>
                        <a:rPr lang="en-GB" sz="1000" b="1" kern="1200" dirty="0">
                          <a:solidFill>
                            <a:srgbClr val="595959"/>
                          </a:solidFill>
                          <a:effectLst/>
                          <a:latin typeface="+mn-lt"/>
                          <a:ea typeface="Times New Roman"/>
                          <a:cs typeface="Times New Roman"/>
                        </a:rPr>
                        <a:t>ccounting, annual financial statements</a:t>
                      </a:r>
                      <a:endParaRPr lang="fr-FR" sz="1000" b="1"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Acceptance of the</a:t>
                      </a:r>
                      <a:r>
                        <a:rPr lang="en-US" sz="1000" kern="1200" baseline="0" dirty="0">
                          <a:solidFill>
                            <a:srgbClr val="595959"/>
                          </a:solidFill>
                          <a:effectLst/>
                          <a:latin typeface="+mn-lt"/>
                          <a:ea typeface="Times New Roman"/>
                          <a:cs typeface="Times New Roman"/>
                        </a:rPr>
                        <a:t> mission</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Mission</a:t>
                      </a:r>
                      <a:r>
                        <a:rPr lang="en-US" sz="1000" kern="1200" baseline="0" dirty="0">
                          <a:solidFill>
                            <a:srgbClr val="595959"/>
                          </a:solidFill>
                          <a:effectLst/>
                          <a:latin typeface="+mn-lt"/>
                          <a:ea typeface="Times New Roman"/>
                          <a:cs typeface="Times New Roman"/>
                        </a:rPr>
                        <a:t> statement</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Performance</a:t>
                      </a:r>
                      <a:r>
                        <a:rPr lang="en-US" sz="1000" kern="1200" baseline="0" dirty="0">
                          <a:solidFill>
                            <a:srgbClr val="595959"/>
                          </a:solidFill>
                          <a:effectLst/>
                          <a:latin typeface="+mn-lt"/>
                          <a:ea typeface="Times New Roman"/>
                          <a:cs typeface="Times New Roman"/>
                        </a:rPr>
                        <a:t> of the mission</a:t>
                      </a:r>
                      <a:endParaRPr lang="fr-FR" sz="1000" kern="1200" dirty="0">
                        <a:solidFill>
                          <a:srgbClr val="595959"/>
                        </a:solidFill>
                        <a:effectLst/>
                        <a:latin typeface="+mn-lt"/>
                        <a:ea typeface="Times New Roman"/>
                        <a:cs typeface="Times New Roman"/>
                      </a:endParaRPr>
                    </a:p>
                    <a:p>
                      <a:pPr marL="342900" marR="144145" lvl="0" indent="-161925" algn="l" defTabSz="914400" rtl="0" eaLnBrk="1" latinLnBrk="0" hangingPunct="1">
                        <a:spcBef>
                          <a:spcPts val="0"/>
                        </a:spcBef>
                        <a:spcAft>
                          <a:spcPts val="0"/>
                        </a:spcAft>
                        <a:buFont typeface="Calibri"/>
                        <a:buChar char="-"/>
                        <a:tabLst>
                          <a:tab pos="270510" algn="l"/>
                        </a:tabLst>
                      </a:pPr>
                      <a:r>
                        <a:rPr lang="en-US" sz="1000" kern="1200" dirty="0">
                          <a:solidFill>
                            <a:srgbClr val="595959"/>
                          </a:solidFill>
                          <a:effectLst/>
                          <a:latin typeface="+mn-lt"/>
                          <a:ea typeface="Times New Roman"/>
                          <a:cs typeface="Times New Roman"/>
                        </a:rPr>
                        <a:t>Supervision</a:t>
                      </a:r>
                      <a:endParaRPr lang="fr-FR" sz="1000"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76064">
                <a:tc>
                  <a:txBody>
                    <a:bodyPr/>
                    <a:lstStyle/>
                    <a:p>
                      <a:pPr marL="144145" marR="144145" indent="0" algn="l" defTabSz="914400" rtl="0" eaLnBrk="1" fontAlgn="auto" latinLnBrk="0" hangingPunct="1">
                        <a:lnSpc>
                          <a:spcPct val="100000"/>
                        </a:lnSpc>
                        <a:spcBef>
                          <a:spcPts val="200"/>
                        </a:spcBef>
                        <a:spcAft>
                          <a:spcPts val="200"/>
                        </a:spcAft>
                        <a:buClrTx/>
                        <a:buSzTx/>
                        <a:buFontTx/>
                        <a:buNone/>
                        <a:tabLst/>
                        <a:defRPr/>
                      </a:pPr>
                      <a:r>
                        <a:rPr lang="fr-FR" sz="1000" b="1" cap="all" dirty="0">
                          <a:solidFill>
                            <a:srgbClr val="595959"/>
                          </a:solidFill>
                          <a:effectLst/>
                          <a:latin typeface="Effra" panose="020B0603020203020204" pitchFamily="34" charset="0"/>
                          <a:ea typeface="Times New Roman"/>
                          <a:cs typeface="Effra" panose="020B0603020203020204" pitchFamily="34" charset="0"/>
                        </a:rPr>
                        <a:t>CSR</a:t>
                      </a:r>
                      <a:endParaRPr lang="fr-FR" sz="1000" b="1" dirty="0">
                        <a:solidFill>
                          <a:srgbClr val="595959"/>
                        </a:solidFill>
                        <a:effectLst/>
                        <a:latin typeface="Effra" panose="020B0603020203020204" pitchFamily="34" charset="0"/>
                        <a:ea typeface="Times New Roman"/>
                        <a:cs typeface="Effra"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144145" lvl="0" indent="-161925" algn="l" defTabSz="914400" rtl="0" eaLnBrk="1" fontAlgn="auto" latinLnBrk="0" hangingPunct="1">
                        <a:lnSpc>
                          <a:spcPct val="100000"/>
                        </a:lnSpc>
                        <a:spcBef>
                          <a:spcPts val="0"/>
                        </a:spcBef>
                        <a:spcAft>
                          <a:spcPts val="0"/>
                        </a:spcAft>
                        <a:buClrTx/>
                        <a:buSzTx/>
                        <a:buFont typeface="Calibri"/>
                        <a:buChar char="-"/>
                        <a:tabLst>
                          <a:tab pos="270510" algn="l"/>
                        </a:tabLst>
                        <a:defRPr/>
                      </a:pPr>
                      <a:r>
                        <a:rPr lang="en-US" sz="1000" dirty="0">
                          <a:solidFill>
                            <a:srgbClr val="595959"/>
                          </a:solidFill>
                          <a:effectLst/>
                          <a:latin typeface="Effra" panose="020B0603020203020204" pitchFamily="34" charset="0"/>
                          <a:ea typeface="Times New Roman"/>
                          <a:cs typeface="Effra" panose="020B0603020203020204" pitchFamily="34" charset="0"/>
                        </a:rPr>
                        <a:t>Integrated manual: Acceptance, conduct, supervision and maintenance of CSR missions</a:t>
                      </a:r>
                      <a:endParaRPr lang="fr-FR" sz="1000" dirty="0">
                        <a:solidFill>
                          <a:srgbClr val="595959"/>
                        </a:solidFill>
                        <a:effectLst/>
                        <a:latin typeface="Effra" panose="020B0603020203020204" pitchFamily="34" charset="0"/>
                        <a:ea typeface="Times New Roman"/>
                        <a:cs typeface="Effra" panose="020B0603020203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solidFill>
                        <a:srgbClr val="00B2A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8326">
                <a:tc>
                  <a:txBody>
                    <a:bodyPr/>
                    <a:lstStyle/>
                    <a:p>
                      <a:pPr marL="144145" marR="144145" lvl="0" indent="0" algn="l" defTabSz="914400" rtl="0" eaLnBrk="1" fontAlgn="auto" latinLnBrk="0" hangingPunct="1">
                        <a:lnSpc>
                          <a:spcPct val="100000"/>
                        </a:lnSpc>
                        <a:spcBef>
                          <a:spcPts val="200"/>
                        </a:spcBef>
                        <a:spcAft>
                          <a:spcPts val="200"/>
                        </a:spcAft>
                        <a:buClrTx/>
                        <a:buSzTx/>
                        <a:buFontTx/>
                        <a:buNone/>
                        <a:tabLst/>
                        <a:defRPr/>
                      </a:pPr>
                      <a:r>
                        <a:rPr lang="en-GB" sz="1000" b="1" kern="1200" dirty="0">
                          <a:solidFill>
                            <a:srgbClr val="595959"/>
                          </a:solidFill>
                          <a:effectLst/>
                          <a:latin typeface="+mn-lt"/>
                          <a:ea typeface="Times New Roman"/>
                          <a:cs typeface="Times New Roman"/>
                        </a:rPr>
                        <a:t>Other missions</a:t>
                      </a:r>
                      <a:endParaRPr lang="fr-FR" sz="1000" b="1"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144145" lvl="0" indent="-161925" algn="l" defTabSz="914400" rtl="0" eaLnBrk="1" latinLnBrk="0" hangingPunct="1">
                        <a:spcBef>
                          <a:spcPts val="0"/>
                        </a:spcBef>
                        <a:spcAft>
                          <a:spcPts val="0"/>
                        </a:spcAft>
                        <a:buFont typeface="Calibri"/>
                        <a:buChar char="-"/>
                        <a:tabLst>
                          <a:tab pos="270510" algn="l"/>
                        </a:tabLst>
                      </a:pPr>
                      <a:r>
                        <a:rPr lang="en-GB" sz="1000" kern="1200" dirty="0">
                          <a:solidFill>
                            <a:srgbClr val="595959"/>
                          </a:solidFill>
                          <a:effectLst/>
                          <a:latin typeface="+mn-lt"/>
                          <a:ea typeface="Times New Roman"/>
                          <a:cs typeface="Times New Roman"/>
                        </a:rPr>
                        <a:t>Acceptance of the mission</a:t>
                      </a:r>
                      <a:endParaRPr lang="fr-FR" sz="1000" kern="1200" dirty="0">
                        <a:solidFill>
                          <a:srgbClr val="595959"/>
                        </a:solidFill>
                        <a:effectLst/>
                        <a:latin typeface="+mn-lt"/>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2A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1" name="Espace réservé du pied de page 6">
            <a:extLst>
              <a:ext uri="{FF2B5EF4-FFF2-40B4-BE49-F238E27FC236}">
                <a16:creationId xmlns:a16="http://schemas.microsoft.com/office/drawing/2014/main" id="{47ADE588-C989-44DB-ACA3-A4E1310534C7}"/>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Tree>
    <p:extLst>
      <p:ext uri="{BB962C8B-B14F-4D97-AF65-F5344CB8AC3E}">
        <p14:creationId xmlns:p14="http://schemas.microsoft.com/office/powerpoint/2010/main" val="38807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40000" y="1124744"/>
            <a:ext cx="6120000" cy="5175256"/>
          </a:xfrm>
        </p:spPr>
        <p:txBody>
          <a:bodyPr>
            <a:normAutofit/>
          </a:bodyPr>
          <a:lstStyle/>
          <a:p>
            <a:pPr marL="361950" lvl="1" indent="-361950" algn="just">
              <a:lnSpc>
                <a:spcPct val="110000"/>
              </a:lnSpc>
              <a:buClr>
                <a:srgbClr val="4C8ECA"/>
              </a:buClr>
              <a:buSzPct val="67000"/>
              <a:buNone/>
            </a:pPr>
            <a:r>
              <a:rPr lang="fr-FR" sz="1400" dirty="0">
                <a:solidFill>
                  <a:schemeClr val="accent1"/>
                </a:solidFill>
              </a:rPr>
              <a:t>ATH </a:t>
            </a:r>
            <a:r>
              <a:rPr lang="fr-FR" sz="1400" dirty="0" err="1">
                <a:solidFill>
                  <a:schemeClr val="accent1"/>
                </a:solidFill>
              </a:rPr>
              <a:t>verifications</a:t>
            </a:r>
            <a:endParaRPr lang="fr-FR" sz="1400" dirty="0">
              <a:solidFill>
                <a:schemeClr val="accent1"/>
              </a:solidFill>
            </a:endParaRPr>
          </a:p>
          <a:p>
            <a:pPr marL="0" lvl="0" indent="0" algn="just">
              <a:lnSpc>
                <a:spcPct val="110000"/>
              </a:lnSpc>
              <a:spcBef>
                <a:spcPts val="600"/>
              </a:spcBef>
              <a:buNone/>
            </a:pPr>
            <a:r>
              <a:rPr lang="en-US" sz="1000" dirty="0">
                <a:solidFill>
                  <a:srgbClr val="595959"/>
                </a:solidFill>
              </a:rPr>
              <a:t>Statutory auditing, annual accounts and social missions are reviewed as part of an annual audit. Controls are carried out jointly by Aca Nexia (first level) and ATH (second level). The results of these checks shall be included in the annual report drawn up by the person responsible for quality.</a:t>
            </a:r>
          </a:p>
          <a:p>
            <a:pPr marL="0" lvl="0" indent="0" algn="just">
              <a:lnSpc>
                <a:spcPct val="110000"/>
              </a:lnSpc>
              <a:spcBef>
                <a:spcPts val="600"/>
              </a:spcBef>
              <a:buNone/>
            </a:pPr>
            <a:endParaRPr lang="en-US" sz="400" dirty="0">
              <a:solidFill>
                <a:srgbClr val="595959"/>
              </a:solidFill>
            </a:endParaRPr>
          </a:p>
          <a:p>
            <a:pPr marL="361950" lvl="1" indent="-361950" algn="just">
              <a:lnSpc>
                <a:spcPct val="110000"/>
              </a:lnSpc>
              <a:buClr>
                <a:srgbClr val="4C8ECA"/>
              </a:buClr>
              <a:buSzPct val="67000"/>
              <a:buNone/>
            </a:pPr>
            <a:r>
              <a:rPr lang="en-US" sz="1400" dirty="0">
                <a:solidFill>
                  <a:schemeClr val="accent1"/>
                </a:solidFill>
              </a:rPr>
              <a:t>Management Representation Statement</a:t>
            </a:r>
          </a:p>
          <a:p>
            <a:pPr marL="0" lvl="0" indent="0" algn="just">
              <a:lnSpc>
                <a:spcPct val="110000"/>
              </a:lnSpc>
              <a:spcBef>
                <a:spcPts val="600"/>
              </a:spcBef>
              <a:buNone/>
            </a:pPr>
            <a:r>
              <a:rPr lang="en-US" sz="1000" dirty="0">
                <a:solidFill>
                  <a:srgbClr val="595959"/>
                </a:solidFill>
              </a:rPr>
              <a:t>The management of Aca Nexia declares that it has taken all necessary steps to implement the processes and means appropriate to quality control in its statutory audit missions in compliance with the code of ethics and standards of professional practice .</a:t>
            </a:r>
          </a:p>
          <a:p>
            <a:pPr marL="0" lvl="0" indent="0" algn="just">
              <a:lnSpc>
                <a:spcPct val="110000"/>
              </a:lnSpc>
              <a:spcBef>
                <a:spcPts val="600"/>
              </a:spcBef>
              <a:buNone/>
            </a:pPr>
            <a:endParaRPr lang="en-US" sz="400" dirty="0">
              <a:solidFill>
                <a:srgbClr val="595959"/>
              </a:solidFill>
            </a:endParaRPr>
          </a:p>
          <a:p>
            <a:pPr marL="361950" lvl="1" indent="-361950" algn="just">
              <a:lnSpc>
                <a:spcPct val="110000"/>
              </a:lnSpc>
              <a:buClr>
                <a:srgbClr val="4C8ECA"/>
              </a:buClr>
              <a:buSzPct val="67000"/>
              <a:buNone/>
            </a:pPr>
            <a:r>
              <a:rPr lang="fr-FR" sz="1400" dirty="0" err="1">
                <a:solidFill>
                  <a:schemeClr val="accent1"/>
                </a:solidFill>
              </a:rPr>
              <a:t>External</a:t>
            </a:r>
            <a:r>
              <a:rPr lang="fr-FR" sz="1400" dirty="0">
                <a:solidFill>
                  <a:schemeClr val="accent1"/>
                </a:solidFill>
              </a:rPr>
              <a:t> inspections</a:t>
            </a:r>
          </a:p>
          <a:p>
            <a:pPr marL="0" lvl="0" indent="0" algn="just">
              <a:lnSpc>
                <a:spcPct val="110000"/>
              </a:lnSpc>
              <a:spcBef>
                <a:spcPts val="600"/>
              </a:spcBef>
              <a:buNone/>
            </a:pPr>
            <a:r>
              <a:rPr lang="en-US" sz="1000" dirty="0">
                <a:solidFill>
                  <a:srgbClr val="595959"/>
                </a:solidFill>
              </a:rPr>
              <a:t>The offices of the Aca Nexia Group are supervised by the High Audit Committee (H3C), the Ordre des Experts-</a:t>
            </a:r>
            <a:r>
              <a:rPr lang="en-US" sz="1000" dirty="0" err="1">
                <a:solidFill>
                  <a:srgbClr val="595959"/>
                </a:solidFill>
              </a:rPr>
              <a:t>Comptables</a:t>
            </a:r>
            <a:r>
              <a:rPr lang="en-US" sz="1000" dirty="0">
                <a:solidFill>
                  <a:srgbClr val="595959"/>
                </a:solidFill>
              </a:rPr>
              <a:t> (OEC), Nexia International and COFRAC for CSR.</a:t>
            </a:r>
          </a:p>
          <a:p>
            <a:pPr marL="0" lvl="0" indent="0" algn="just">
              <a:lnSpc>
                <a:spcPct val="110000"/>
              </a:lnSpc>
              <a:spcBef>
                <a:spcPts val="600"/>
              </a:spcBef>
              <a:buNone/>
            </a:pPr>
            <a:r>
              <a:rPr lang="en-US" sz="1000" dirty="0">
                <a:solidFill>
                  <a:srgbClr val="595959"/>
                </a:solidFill>
              </a:rPr>
              <a:t>The latest checks carried out by these instances are as follows:</a:t>
            </a:r>
          </a:p>
          <a:p>
            <a:pPr marL="152400" algn="just">
              <a:lnSpc>
                <a:spcPct val="110000"/>
              </a:lnSpc>
              <a:spcBef>
                <a:spcPts val="600"/>
              </a:spcBef>
              <a:buFont typeface="Arial" panose="020B0604020202020204" pitchFamily="34" charset="0"/>
              <a:buChar char="•"/>
            </a:pPr>
            <a:r>
              <a:rPr lang="en-US" sz="1000" dirty="0">
                <a:solidFill>
                  <a:srgbClr val="595959"/>
                </a:solidFill>
              </a:rPr>
              <a:t>October 2021: OEC review, recommendations received in December 2021.</a:t>
            </a:r>
          </a:p>
          <a:p>
            <a:pPr marL="152400" algn="just">
              <a:lnSpc>
                <a:spcPct val="110000"/>
              </a:lnSpc>
              <a:spcBef>
                <a:spcPts val="600"/>
              </a:spcBef>
              <a:buFont typeface="Arial" panose="020B0604020202020204" pitchFamily="34" charset="0"/>
              <a:buChar char="•"/>
            </a:pPr>
            <a:r>
              <a:rPr lang="en-US" sz="1000" dirty="0">
                <a:solidFill>
                  <a:srgbClr val="595959"/>
                </a:solidFill>
              </a:rPr>
              <a:t>July and October 2021: control of the H3C, report to be received.</a:t>
            </a:r>
          </a:p>
          <a:p>
            <a:pPr marL="152400" algn="just">
              <a:lnSpc>
                <a:spcPct val="110000"/>
              </a:lnSpc>
              <a:spcBef>
                <a:spcPts val="600"/>
              </a:spcBef>
              <a:buFont typeface="Arial" panose="020B0604020202020204" pitchFamily="34" charset="0"/>
              <a:buChar char="•"/>
            </a:pPr>
            <a:r>
              <a:rPr lang="en-US" sz="1000" dirty="0">
                <a:solidFill>
                  <a:srgbClr val="595959"/>
                </a:solidFill>
              </a:rPr>
              <a:t>Janvier 2020 : evaluation of COFRAC, report received on  May 20, 2021.</a:t>
            </a:r>
          </a:p>
          <a:p>
            <a:pPr marL="152400" algn="just">
              <a:lnSpc>
                <a:spcPct val="110000"/>
              </a:lnSpc>
              <a:spcBef>
                <a:spcPts val="600"/>
              </a:spcBef>
              <a:buFont typeface="Arial" panose="020B0604020202020204" pitchFamily="34" charset="0"/>
              <a:buChar char="•"/>
            </a:pPr>
            <a:r>
              <a:rPr lang="en-US" sz="1000" dirty="0">
                <a:solidFill>
                  <a:srgbClr val="595959"/>
                </a:solidFill>
              </a:rPr>
              <a:t>August 2013 : control of Nexia International according to the internal Limited Scope Review (LSR), final report received on October 4, 2013.</a:t>
            </a:r>
            <a:endParaRPr lang="fr-FR" sz="1000" dirty="0">
              <a:solidFill>
                <a:srgbClr val="595959"/>
              </a:solidFill>
            </a:endParaRPr>
          </a:p>
          <a:p>
            <a:pPr marL="0" lvl="0" indent="0" algn="just">
              <a:lnSpc>
                <a:spcPct val="110000"/>
              </a:lnSpc>
              <a:spcBef>
                <a:spcPts val="600"/>
              </a:spcBef>
              <a:buNone/>
            </a:pPr>
            <a:endParaRPr lang="fr-FR" sz="1000" dirty="0">
              <a:solidFill>
                <a:srgbClr val="595959"/>
              </a:solidFill>
            </a:endParaRP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13</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Risk management</a:t>
            </a:r>
          </a:p>
        </p:txBody>
      </p:sp>
      <p:sp>
        <p:nvSpPr>
          <p:cNvPr id="10" name="Espace réservé du pied de page 6">
            <a:extLst>
              <a:ext uri="{FF2B5EF4-FFF2-40B4-BE49-F238E27FC236}">
                <a16:creationId xmlns:a16="http://schemas.microsoft.com/office/drawing/2014/main" id="{40856909-0376-451B-97E9-DE444D95A331}"/>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pic>
        <p:nvPicPr>
          <p:cNvPr id="13" name="Image 12">
            <a:extLst>
              <a:ext uri="{FF2B5EF4-FFF2-40B4-BE49-F238E27FC236}">
                <a16:creationId xmlns:a16="http://schemas.microsoft.com/office/drawing/2014/main" id="{144DE6F7-65E7-4B03-827F-8526D20F66CD}"/>
              </a:ext>
            </a:extLst>
          </p:cNvPr>
          <p:cNvPicPr>
            <a:picLocks noChangeAspect="1"/>
          </p:cNvPicPr>
          <p:nvPr/>
        </p:nvPicPr>
        <p:blipFill rotWithShape="1">
          <a:blip r:embed="rId3"/>
          <a:srcRect b="9576"/>
          <a:stretch/>
        </p:blipFill>
        <p:spPr>
          <a:xfrm>
            <a:off x="7699843" y="3906082"/>
            <a:ext cx="2201338" cy="2943904"/>
          </a:xfrm>
          <a:prstGeom prst="rect">
            <a:avLst/>
          </a:prstGeom>
        </p:spPr>
      </p:pic>
      <p:sp>
        <p:nvSpPr>
          <p:cNvPr id="14" name="Forme libre 11">
            <a:extLst>
              <a:ext uri="{FF2B5EF4-FFF2-40B4-BE49-F238E27FC236}">
                <a16:creationId xmlns:a16="http://schemas.microsoft.com/office/drawing/2014/main" id="{E574DAD9-52A7-46B2-BDBA-9FEBCD8EE83E}"/>
              </a:ext>
            </a:extLst>
          </p:cNvPr>
          <p:cNvSpPr/>
          <p:nvPr/>
        </p:nvSpPr>
        <p:spPr>
          <a:xfrm>
            <a:off x="7699843" y="1520748"/>
            <a:ext cx="2200157" cy="5337252"/>
          </a:xfrm>
          <a:custGeom>
            <a:avLst/>
            <a:gdLst>
              <a:gd name="connsiteX0" fmla="*/ 0 w 2660698"/>
              <a:gd name="connsiteY0" fmla="*/ 6868313 h 6868313"/>
              <a:gd name="connsiteX1" fmla="*/ 0 w 2660698"/>
              <a:gd name="connsiteY1" fmla="*/ 0 h 6868313"/>
              <a:gd name="connsiteX2" fmla="*/ 2660698 w 2660698"/>
              <a:gd name="connsiteY2" fmla="*/ 0 h 6868313"/>
              <a:gd name="connsiteX3" fmla="*/ 2660698 w 2660698"/>
              <a:gd name="connsiteY3" fmla="*/ 3086959 h 6868313"/>
              <a:gd name="connsiteX4" fmla="*/ 0 w 2660698"/>
              <a:gd name="connsiteY4" fmla="*/ 6868313 h 6868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0698" h="6868313">
                <a:moveTo>
                  <a:pt x="0" y="6868313"/>
                </a:moveTo>
                <a:lnTo>
                  <a:pt x="0" y="0"/>
                </a:lnTo>
                <a:lnTo>
                  <a:pt x="2660698" y="0"/>
                </a:lnTo>
                <a:lnTo>
                  <a:pt x="2660698" y="3086959"/>
                </a:lnTo>
                <a:lnTo>
                  <a:pt x="0" y="686831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rtlCol="0" anchor="ctr"/>
          <a:lstStyle/>
          <a:p>
            <a:pPr algn="ctr"/>
            <a:endParaRPr lang="fr-FR" dirty="0"/>
          </a:p>
        </p:txBody>
      </p:sp>
      <p:sp>
        <p:nvSpPr>
          <p:cNvPr id="15" name="Rectangle 14">
            <a:extLst>
              <a:ext uri="{FF2B5EF4-FFF2-40B4-BE49-F238E27FC236}">
                <a16:creationId xmlns:a16="http://schemas.microsoft.com/office/drawing/2014/main" id="{8B5AF98E-C4E3-4BD7-9A6B-037C7C19D1EC}"/>
              </a:ext>
            </a:extLst>
          </p:cNvPr>
          <p:cNvSpPr/>
          <p:nvPr/>
        </p:nvSpPr>
        <p:spPr>
          <a:xfrm>
            <a:off x="7699843" y="8014"/>
            <a:ext cx="2200157" cy="162078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2700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7">
            <a:extLst>
              <a:ext uri="{FF2B5EF4-FFF2-40B4-BE49-F238E27FC236}">
                <a16:creationId xmlns:a16="http://schemas.microsoft.com/office/drawing/2014/main" id="{ADDE6E22-0B35-4BA3-8716-8DDD8648B3BB}"/>
              </a:ext>
            </a:extLst>
          </p:cNvPr>
          <p:cNvSpPr txBox="1">
            <a:spLocks/>
          </p:cNvSpPr>
          <p:nvPr/>
        </p:nvSpPr>
        <p:spPr>
          <a:xfrm>
            <a:off x="810000" y="1800000"/>
            <a:ext cx="5040000" cy="540000"/>
          </a:xfrm>
          <a:prstGeom prst="rect">
            <a:avLst/>
          </a:prstGeom>
        </p:spPr>
        <p:txBody>
          <a:bodyPr vert="horz" wrap="none" lIns="91440" tIns="45720" rIns="91440" bIns="45720" rtlCol="0" anchor="ctr">
            <a:noAutofit/>
          </a:bodyPr>
          <a:lstStyle>
            <a:lvl1pPr algn="l" defTabSz="914400" rtl="0" eaLnBrk="1" latinLnBrk="0" hangingPunct="1">
              <a:spcBef>
                <a:spcPct val="0"/>
              </a:spcBef>
              <a:buNone/>
              <a:defRPr sz="2800" kern="1200">
                <a:solidFill>
                  <a:srgbClr val="00B2A9"/>
                </a:solidFill>
                <a:latin typeface="Effra" panose="02000506080000020004" pitchFamily="2" charset="0"/>
                <a:ea typeface="+mj-ea"/>
                <a:cs typeface="+mj-cs"/>
              </a:defRPr>
            </a:lvl1pPr>
          </a:lstStyle>
          <a:p>
            <a:r>
              <a:rPr lang="fr-FR" b="1" dirty="0"/>
              <a:t>Clients</a:t>
            </a:r>
          </a:p>
        </p:txBody>
      </p:sp>
      <p:sp>
        <p:nvSpPr>
          <p:cNvPr id="11" name="Espace réservé du pied de page 5">
            <a:extLst>
              <a:ext uri="{FF2B5EF4-FFF2-40B4-BE49-F238E27FC236}">
                <a16:creationId xmlns:a16="http://schemas.microsoft.com/office/drawing/2014/main" id="{87924763-8F08-4A52-9B60-A21573E28739}"/>
              </a:ext>
            </a:extLst>
          </p:cNvPr>
          <p:cNvSpPr>
            <a:spLocks noGrp="1"/>
          </p:cNvSpPr>
          <p:nvPr>
            <p:ph type="ftr" sz="quarter" idx="11"/>
          </p:nvPr>
        </p:nvSpPr>
        <p:spPr>
          <a:xfrm>
            <a:off x="1022728" y="2430000"/>
            <a:ext cx="4254545" cy="720000"/>
          </a:xfrm>
        </p:spPr>
        <p:txBody>
          <a:bodyPr/>
          <a:lstStyle/>
          <a:p>
            <a:pPr marL="342900" indent="-342900">
              <a:lnSpc>
                <a:spcPct val="150000"/>
              </a:lnSpc>
              <a:buClr>
                <a:schemeClr val="accent1"/>
              </a:buClr>
              <a:buFont typeface="Arial" panose="020B0604020202020204" pitchFamily="34" charset="0"/>
              <a:buChar char="•"/>
            </a:pPr>
            <a:r>
              <a:rPr lang="en-US" sz="1800" dirty="0"/>
              <a:t>Turnover</a:t>
            </a:r>
          </a:p>
          <a:p>
            <a:pPr marL="342900" indent="-342900">
              <a:lnSpc>
                <a:spcPct val="150000"/>
              </a:lnSpc>
              <a:buClr>
                <a:schemeClr val="accent1"/>
              </a:buClr>
              <a:buFont typeface="Arial" panose="020B0604020202020204" pitchFamily="34" charset="0"/>
              <a:buChar char="•"/>
            </a:pPr>
            <a:r>
              <a:rPr lang="en-US" sz="1800" dirty="0"/>
              <a:t>List of APE and AGP clients</a:t>
            </a:r>
          </a:p>
        </p:txBody>
      </p:sp>
    </p:spTree>
    <p:extLst>
      <p:ext uri="{BB962C8B-B14F-4D97-AF65-F5344CB8AC3E}">
        <p14:creationId xmlns:p14="http://schemas.microsoft.com/office/powerpoint/2010/main" val="250632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540000"/>
          </a:xfrm>
        </p:spPr>
        <p:txBody>
          <a:bodyPr/>
          <a:lstStyle/>
          <a:p>
            <a:r>
              <a:rPr lang="fr-FR" sz="2600" b="1" dirty="0"/>
              <a:t>Clients</a:t>
            </a:r>
          </a:p>
        </p:txBody>
      </p:sp>
      <p:sp>
        <p:nvSpPr>
          <p:cNvPr id="3" name="Espace réservé du texte 2"/>
          <p:cNvSpPr>
            <a:spLocks noGrp="1"/>
          </p:cNvSpPr>
          <p:nvPr>
            <p:ph type="body" idx="1"/>
          </p:nvPr>
        </p:nvSpPr>
        <p:spPr>
          <a:xfrm>
            <a:off x="540000" y="1065368"/>
            <a:ext cx="2955600" cy="360000"/>
          </a:xfrm>
        </p:spPr>
        <p:txBody>
          <a:bodyPr/>
          <a:lstStyle/>
          <a:p>
            <a:r>
              <a:rPr lang="fr-FR" sz="1800" dirty="0"/>
              <a:t>Turnover</a:t>
            </a:r>
          </a:p>
        </p:txBody>
      </p:sp>
      <p:sp>
        <p:nvSpPr>
          <p:cNvPr id="4" name="Espace réservé du contenu 3"/>
          <p:cNvSpPr>
            <a:spLocks noGrp="1"/>
          </p:cNvSpPr>
          <p:nvPr>
            <p:ph sz="half" idx="2"/>
          </p:nvPr>
        </p:nvSpPr>
        <p:spPr>
          <a:xfrm>
            <a:off x="540000" y="1482968"/>
            <a:ext cx="4263206" cy="4590000"/>
          </a:xfrm>
        </p:spPr>
        <p:txBody>
          <a:bodyPr lIns="90000"/>
          <a:lstStyle/>
          <a:p>
            <a:pPr marL="0" lvl="2" indent="0" algn="just">
              <a:spcBef>
                <a:spcPts val="900"/>
              </a:spcBef>
              <a:buNone/>
            </a:pPr>
            <a:r>
              <a:rPr lang="fr-FR" sz="1400" dirty="0">
                <a:solidFill>
                  <a:schemeClr val="accent1"/>
                </a:solidFill>
              </a:rPr>
              <a:t>Nexia International</a:t>
            </a:r>
          </a:p>
          <a:p>
            <a:pPr marL="0" indent="0" algn="just">
              <a:spcBef>
                <a:spcPts val="600"/>
              </a:spcBef>
              <a:buNone/>
            </a:pPr>
            <a:r>
              <a:rPr lang="en-US" sz="1000" dirty="0">
                <a:solidFill>
                  <a:srgbClr val="595959"/>
                </a:solidFill>
              </a:rPr>
              <a:t>The Nexia International network achieved a turnover of $ 4.5 billion in 2020, making it the world’s 8</a:t>
            </a:r>
            <a:r>
              <a:rPr lang="en-US" sz="1000" baseline="30000" dirty="0">
                <a:solidFill>
                  <a:srgbClr val="595959"/>
                </a:solidFill>
              </a:rPr>
              <a:t>th</a:t>
            </a:r>
            <a:r>
              <a:rPr lang="en-US" sz="1000" dirty="0">
                <a:solidFill>
                  <a:srgbClr val="595959"/>
                </a:solidFill>
              </a:rPr>
              <a:t> place. This include $ 1.6 billion for Audit and assurance services.</a:t>
            </a:r>
          </a:p>
          <a:p>
            <a:pPr marL="0" lvl="2" indent="0" algn="just">
              <a:spcBef>
                <a:spcPts val="1200"/>
              </a:spcBef>
              <a:buNone/>
            </a:pPr>
            <a:r>
              <a:rPr lang="fr-FR" sz="1400" dirty="0">
                <a:solidFill>
                  <a:schemeClr val="accent1"/>
                </a:solidFill>
              </a:rPr>
              <a:t>Nexia France</a:t>
            </a:r>
          </a:p>
          <a:p>
            <a:pPr marL="0" indent="0" algn="just">
              <a:spcBef>
                <a:spcPts val="600"/>
              </a:spcBef>
              <a:buNone/>
            </a:pPr>
            <a:r>
              <a:rPr lang="en-US" sz="1000" dirty="0">
                <a:solidFill>
                  <a:srgbClr val="595959"/>
                </a:solidFill>
              </a:rPr>
              <a:t>Nexia France brings together the firms Aca Nexia, ECA Nexia, Groupe Y Nexia, </a:t>
            </a:r>
            <a:r>
              <a:rPr lang="en-US" sz="1000" dirty="0" err="1">
                <a:solidFill>
                  <a:srgbClr val="595959"/>
                </a:solidFill>
              </a:rPr>
              <a:t>Novances</a:t>
            </a:r>
            <a:r>
              <a:rPr lang="en-US" sz="1000" dirty="0">
                <a:solidFill>
                  <a:srgbClr val="595959"/>
                </a:solidFill>
              </a:rPr>
              <a:t>, </a:t>
            </a:r>
            <a:r>
              <a:rPr lang="en-US" sz="1000" dirty="0" err="1">
                <a:solidFill>
                  <a:srgbClr val="595959"/>
                </a:solidFill>
              </a:rPr>
              <a:t>Odycé</a:t>
            </a:r>
            <a:r>
              <a:rPr lang="en-US" sz="1000" dirty="0">
                <a:solidFill>
                  <a:srgbClr val="595959"/>
                </a:solidFill>
              </a:rPr>
              <a:t> Nexia and Sefico Nexia and makes a total of € 127 million of turnover including € 32 million for audit.</a:t>
            </a:r>
          </a:p>
          <a:p>
            <a:pPr marL="0" lvl="2" indent="0" algn="just">
              <a:spcBef>
                <a:spcPts val="1200"/>
              </a:spcBef>
              <a:buNone/>
            </a:pPr>
            <a:r>
              <a:rPr lang="fr-FR" sz="1400" dirty="0">
                <a:solidFill>
                  <a:schemeClr val="accent1"/>
                </a:solidFill>
              </a:rPr>
              <a:t>Aca Nexia </a:t>
            </a:r>
          </a:p>
          <a:p>
            <a:pPr marL="0" lvl="2" indent="0" algn="just">
              <a:buNone/>
            </a:pPr>
            <a:r>
              <a:rPr lang="en-US" sz="1000" dirty="0">
                <a:solidFill>
                  <a:srgbClr val="595959"/>
                </a:solidFill>
              </a:rPr>
              <a:t>As at August 31, 2021, the Aca Nexia group generated revenues of € 29 million, of which fees for statutory audit were 37% or € 11.4 million.</a:t>
            </a:r>
          </a:p>
        </p:txBody>
      </p:sp>
      <p:sp>
        <p:nvSpPr>
          <p:cNvPr id="5" name="Espace réservé du contenu 4"/>
          <p:cNvSpPr>
            <a:spLocks noGrp="1"/>
          </p:cNvSpPr>
          <p:nvPr>
            <p:ph sz="quarter" idx="4"/>
          </p:nvPr>
        </p:nvSpPr>
        <p:spPr>
          <a:xfrm>
            <a:off x="5040000" y="1482968"/>
            <a:ext cx="4050964" cy="5114384"/>
          </a:xfrm>
        </p:spPr>
        <p:txBody>
          <a:bodyPr>
            <a:normAutofit/>
          </a:bodyPr>
          <a:lstStyle/>
          <a:p>
            <a:pPr marL="0" lvl="1" indent="0" algn="just">
              <a:spcBef>
                <a:spcPts val="900"/>
              </a:spcBef>
              <a:buNone/>
            </a:pPr>
            <a:r>
              <a:rPr lang="en-US" sz="1000" dirty="0">
                <a:solidFill>
                  <a:srgbClr val="595959"/>
                </a:solidFill>
              </a:rPr>
              <a:t>This table presents the list of Public Interest Entities (PIE) for which the firm performed a legal inspection of their financial statements during the past fiscal year.</a:t>
            </a: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endParaRPr lang="en-US" sz="1000" b="1" dirty="0">
              <a:solidFill>
                <a:srgbClr val="595959"/>
              </a:solidFill>
            </a:endParaRPr>
          </a:p>
          <a:p>
            <a:pPr marL="0" lvl="1" indent="0" algn="just">
              <a:spcBef>
                <a:spcPts val="900"/>
              </a:spcBef>
              <a:buNone/>
            </a:pPr>
            <a:r>
              <a:rPr lang="en-US" sz="1000" dirty="0">
                <a:solidFill>
                  <a:srgbClr val="595959"/>
                </a:solidFill>
              </a:rPr>
              <a:t>(*) Non PIE since transfer to  Euronext Growth on November 18, 2021</a:t>
            </a:r>
          </a:p>
          <a:p>
            <a:pPr marL="0" lvl="1" indent="0" algn="just">
              <a:spcBef>
                <a:spcPts val="900"/>
              </a:spcBef>
              <a:buNone/>
            </a:pPr>
            <a:r>
              <a:rPr lang="en-US" sz="1000" dirty="0">
                <a:solidFill>
                  <a:srgbClr val="595959"/>
                </a:solidFill>
              </a:rPr>
              <a:t>Aca Nexia is also statutory auditors of Believe, coted on Euronext A since June 2021.</a:t>
            </a:r>
            <a:endParaRPr lang="fr-FR" sz="1000" dirty="0">
              <a:solidFill>
                <a:srgbClr val="595959"/>
              </a:solidFill>
            </a:endParaRP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15</a:t>
            </a:fld>
            <a:endParaRPr lang="fr-FR" dirty="0"/>
          </a:p>
        </p:txBody>
      </p:sp>
      <p:sp>
        <p:nvSpPr>
          <p:cNvPr id="9" name="ZoneTexte 8"/>
          <p:cNvSpPr txBox="1"/>
          <p:nvPr/>
        </p:nvSpPr>
        <p:spPr>
          <a:xfrm>
            <a:off x="5040000" y="1065368"/>
            <a:ext cx="3729424" cy="369332"/>
          </a:xfrm>
          <a:prstGeom prst="rect">
            <a:avLst/>
          </a:prstGeom>
          <a:noFill/>
        </p:spPr>
        <p:txBody>
          <a:bodyPr wrap="square" rtlCol="0">
            <a:spAutoFit/>
          </a:bodyPr>
          <a:lstStyle/>
          <a:p>
            <a:pPr>
              <a:spcBef>
                <a:spcPts val="1800"/>
              </a:spcBef>
            </a:pPr>
            <a:r>
              <a:rPr lang="en-US" b="1" dirty="0">
                <a:solidFill>
                  <a:srgbClr val="0D5257"/>
                </a:solidFill>
                <a:latin typeface="Effra" panose="02000506080000020004" pitchFamily="2" charset="0"/>
              </a:rPr>
              <a:t>List of APE and AGP clients</a:t>
            </a:r>
          </a:p>
        </p:txBody>
      </p:sp>
      <p:graphicFrame>
        <p:nvGraphicFramePr>
          <p:cNvPr id="10" name="Tableau 9"/>
          <p:cNvGraphicFramePr>
            <a:graphicFrameLocks noGrp="1"/>
          </p:cNvGraphicFramePr>
          <p:nvPr>
            <p:extLst>
              <p:ext uri="{D42A27DB-BD31-4B8C-83A1-F6EECF244321}">
                <p14:modId xmlns:p14="http://schemas.microsoft.com/office/powerpoint/2010/main" val="2438908359"/>
              </p:ext>
            </p:extLst>
          </p:nvPr>
        </p:nvGraphicFramePr>
        <p:xfrm>
          <a:off x="5102795" y="2123595"/>
          <a:ext cx="3988169" cy="3548967"/>
        </p:xfrm>
        <a:graphic>
          <a:graphicData uri="http://schemas.openxmlformats.org/drawingml/2006/table">
            <a:tbl>
              <a:tblPr firstRow="1" firstCol="1"/>
              <a:tblGrid>
                <a:gridCol w="1578397">
                  <a:extLst>
                    <a:ext uri="{9D8B030D-6E8A-4147-A177-3AD203B41FA5}">
                      <a16:colId xmlns:a16="http://schemas.microsoft.com/office/drawing/2014/main" val="20000"/>
                    </a:ext>
                  </a:extLst>
                </a:gridCol>
                <a:gridCol w="68158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15497">
                <a:tc>
                  <a:txBody>
                    <a:bodyPr/>
                    <a:lstStyle/>
                    <a:p>
                      <a:pPr algn="ctr" fontAlgn="b"/>
                      <a:r>
                        <a:rPr lang="en-GB" sz="1000" b="1" i="0" u="none" strike="noStrike" noProof="0">
                          <a:solidFill>
                            <a:srgbClr val="FFFFFF"/>
                          </a:solidFill>
                          <a:effectLst/>
                          <a:latin typeface="Effra"/>
                        </a:rPr>
                        <a:t>APE</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fontAlgn="b"/>
                      <a:r>
                        <a:rPr lang="en-GB" sz="1000" b="1" i="0" u="none" strike="noStrike" noProof="0" dirty="0">
                          <a:solidFill>
                            <a:srgbClr val="FFFFFF"/>
                          </a:solidFill>
                          <a:effectLst/>
                          <a:latin typeface="Effra"/>
                        </a:rPr>
                        <a:t>Fiscal</a:t>
                      </a:r>
                      <a:r>
                        <a:rPr lang="en-GB" sz="1000" b="1" i="0" u="none" strike="noStrike" baseline="0" noProof="0" dirty="0">
                          <a:solidFill>
                            <a:srgbClr val="FFFFFF"/>
                          </a:solidFill>
                          <a:effectLst/>
                          <a:latin typeface="Effra"/>
                        </a:rPr>
                        <a:t> year</a:t>
                      </a:r>
                      <a:endParaRPr lang="en-GB" sz="1000" b="1" i="0" u="none" strike="noStrike" noProof="0" dirty="0">
                        <a:solidFill>
                          <a:srgbClr val="FFFFFF"/>
                        </a:solidFill>
                        <a:effectLst/>
                        <a:latin typeface="Effra"/>
                      </a:endParaRP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fontAlgn="b"/>
                      <a:r>
                        <a:rPr lang="en-GB" sz="1000" b="1" i="0" u="none" strike="noStrike" noProof="0">
                          <a:solidFill>
                            <a:srgbClr val="FFFFFF"/>
                          </a:solidFill>
                          <a:effectLst/>
                          <a:latin typeface="Effra"/>
                        </a:rPr>
                        <a:t>Nature of PIE</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0"/>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Axway Software</a:t>
                      </a:r>
                    </a:p>
                  </a:txBody>
                  <a:tcPr marL="6858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dirty="0">
                          <a:solidFill>
                            <a:srgbClr val="000000"/>
                          </a:solidFill>
                          <a:effectLst/>
                          <a:latin typeface="Effra"/>
                        </a:rPr>
                        <a:t>Quoted on Euronext C</a:t>
                      </a:r>
                    </a:p>
                  </a:txBody>
                  <a:tcPr marL="7620" marR="6858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Barbara Bui</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Quoted on Euronext C</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893786730"/>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CA Indosuez Wealth (France)</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a:solidFill>
                            <a:srgbClr val="000000"/>
                          </a:solidFill>
                          <a:effectLst/>
                          <a:latin typeface="Effra"/>
                        </a:rPr>
                        <a:t>Credit institution</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0236">
                <a:tc>
                  <a:txBody>
                    <a:bodyPr/>
                    <a:lstStyle/>
                    <a:p>
                      <a:pPr algn="l" rtl="0" fontAlgn="ctr">
                        <a:spcBef>
                          <a:spcPts val="900"/>
                        </a:spcBef>
                        <a:spcAft>
                          <a:spcPts val="900"/>
                        </a:spcAft>
                      </a:pPr>
                      <a:r>
                        <a:rPr lang="en-GB" sz="900" b="0" i="0" u="none" strike="noStrike" noProof="0">
                          <a:solidFill>
                            <a:srgbClr val="000000"/>
                          </a:solidFill>
                          <a:effectLst/>
                          <a:latin typeface="Effra"/>
                        </a:rPr>
                        <a:t>Caisse de Refinancement de l’Habitat</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GB" sz="900" b="0" i="0" u="none" strike="noStrike" noProof="0">
                          <a:solidFill>
                            <a:srgbClr val="000000"/>
                          </a:solidFill>
                          <a:effectLst/>
                          <a:latin typeface="Effra"/>
                        </a:rPr>
                        <a:t>Credit</a:t>
                      </a:r>
                      <a:r>
                        <a:rPr lang="en-GB" sz="900" b="0" i="0" u="none" strike="noStrike" baseline="0" noProof="0">
                          <a:solidFill>
                            <a:srgbClr val="000000"/>
                          </a:solidFill>
                          <a:effectLst/>
                          <a:latin typeface="Effra"/>
                        </a:rPr>
                        <a:t> Instituion</a:t>
                      </a:r>
                      <a:r>
                        <a:rPr lang="en-GB" sz="900" b="0" i="0" u="none" strike="noStrike" noProof="0">
                          <a:solidFill>
                            <a:srgbClr val="000000"/>
                          </a:solidFill>
                          <a:effectLst/>
                          <a:latin typeface="Effra"/>
                        </a:rPr>
                        <a:t> /</a:t>
                      </a:r>
                    </a:p>
                    <a:p>
                      <a:pPr algn="ctr" rtl="0" fontAlgn="ctr">
                        <a:spcBef>
                          <a:spcPts val="0"/>
                        </a:spcBef>
                        <a:spcAft>
                          <a:spcPts val="0"/>
                        </a:spcAft>
                      </a:pPr>
                      <a:r>
                        <a:rPr lang="en-GB" sz="900" b="0" i="0" u="none" strike="noStrike" noProof="0">
                          <a:solidFill>
                            <a:srgbClr val="000000"/>
                          </a:solidFill>
                          <a:effectLst/>
                          <a:latin typeface="Effra"/>
                        </a:rPr>
                        <a:t>Bonds Issuer</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2690">
                <a:tc>
                  <a:txBody>
                    <a:bodyPr/>
                    <a:lstStyle/>
                    <a:p>
                      <a:pPr algn="l" rtl="0" fontAlgn="ctr">
                        <a:spcBef>
                          <a:spcPts val="900"/>
                        </a:spcBef>
                        <a:spcAft>
                          <a:spcPts val="900"/>
                        </a:spcAft>
                      </a:pPr>
                      <a:r>
                        <a:rPr lang="en-GB" sz="900" b="0" i="0" u="none" strike="noStrike" noProof="0" dirty="0" err="1">
                          <a:solidFill>
                            <a:srgbClr val="000000"/>
                          </a:solidFill>
                          <a:effectLst/>
                          <a:latin typeface="Effra"/>
                        </a:rPr>
                        <a:t>Europacorp</a:t>
                      </a:r>
                      <a:r>
                        <a:rPr lang="en-GB" sz="900" b="0" i="0" u="none" strike="noStrike" noProof="0" dirty="0">
                          <a:solidFill>
                            <a:srgbClr val="000000"/>
                          </a:solidFill>
                          <a:effectLst/>
                          <a:latin typeface="Effra"/>
                        </a:rPr>
                        <a:t> (*)</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31.03.21</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a:solidFill>
                            <a:srgbClr val="000000"/>
                          </a:solidFill>
                          <a:effectLst/>
                          <a:latin typeface="Effra"/>
                        </a:rPr>
                        <a:t>Quoted on Euronext C</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2690">
                <a:tc>
                  <a:txBody>
                    <a:bodyPr/>
                    <a:lstStyle/>
                    <a:p>
                      <a:pPr algn="l" rtl="0" fontAlgn="ctr">
                        <a:spcBef>
                          <a:spcPts val="900"/>
                        </a:spcBef>
                        <a:spcAft>
                          <a:spcPts val="900"/>
                        </a:spcAft>
                      </a:pPr>
                      <a:r>
                        <a:rPr lang="en-GB" sz="900" b="0" i="0" u="none" strike="noStrike" noProof="0" dirty="0" err="1">
                          <a:solidFill>
                            <a:srgbClr val="000000"/>
                          </a:solidFill>
                          <a:effectLst/>
                          <a:latin typeface="Effra"/>
                        </a:rPr>
                        <a:t>Mutuelle</a:t>
                      </a:r>
                      <a:r>
                        <a:rPr lang="en-GB" sz="900" b="0" i="0" u="none" strike="noStrike" noProof="0" dirty="0">
                          <a:solidFill>
                            <a:srgbClr val="000000"/>
                          </a:solidFill>
                          <a:effectLst/>
                          <a:latin typeface="Effra"/>
                        </a:rPr>
                        <a:t> </a:t>
                      </a:r>
                      <a:r>
                        <a:rPr lang="en-GB" sz="900" b="0" i="0" u="none" strike="noStrike" noProof="0" dirty="0" err="1">
                          <a:solidFill>
                            <a:srgbClr val="000000"/>
                          </a:solidFill>
                          <a:effectLst/>
                          <a:latin typeface="Effra"/>
                        </a:rPr>
                        <a:t>Bleue</a:t>
                      </a:r>
                      <a:endParaRPr lang="en-GB" sz="900" b="0" i="0" u="none" strike="noStrike" noProof="0" dirty="0">
                        <a:solidFill>
                          <a:srgbClr val="000000"/>
                        </a:solidFill>
                        <a:effectLst/>
                        <a:latin typeface="Effra"/>
                      </a:endParaRP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a:solidFill>
                            <a:srgbClr val="000000"/>
                          </a:solidFill>
                          <a:effectLst/>
                          <a:latin typeface="Effra"/>
                        </a:rPr>
                        <a:t>Mutual</a:t>
                      </a:r>
                      <a:r>
                        <a:rPr lang="en-GB" sz="900" b="0" i="0" u="none" strike="noStrike" baseline="0" noProof="0">
                          <a:solidFill>
                            <a:srgbClr val="000000"/>
                          </a:solidFill>
                          <a:effectLst/>
                          <a:latin typeface="Effra"/>
                        </a:rPr>
                        <a:t> </a:t>
                      </a:r>
                      <a:r>
                        <a:rPr lang="en-GB" sz="900" b="0" i="0" u="none" strike="noStrike" noProof="0">
                          <a:solidFill>
                            <a:srgbClr val="000000"/>
                          </a:solidFill>
                          <a:effectLst/>
                          <a:latin typeface="Effra"/>
                        </a:rPr>
                        <a:t>livre II</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2690">
                <a:tc>
                  <a:txBody>
                    <a:bodyPr/>
                    <a:lstStyle/>
                    <a:p>
                      <a:pPr algn="l" rtl="0" fontAlgn="ctr">
                        <a:spcBef>
                          <a:spcPts val="900"/>
                        </a:spcBef>
                        <a:spcAft>
                          <a:spcPts val="900"/>
                        </a:spcAft>
                      </a:pPr>
                      <a:r>
                        <a:rPr lang="en-GB" sz="900" b="0" i="0" u="none" strike="noStrike" noProof="0" dirty="0" err="1">
                          <a:solidFill>
                            <a:srgbClr val="000000"/>
                          </a:solidFill>
                          <a:effectLst/>
                          <a:latin typeface="Effra"/>
                        </a:rPr>
                        <a:t>Micropole</a:t>
                      </a:r>
                      <a:endParaRPr lang="en-GB" sz="900" b="0" i="0" u="none" strike="noStrike" noProof="0" dirty="0">
                        <a:solidFill>
                          <a:srgbClr val="000000"/>
                        </a:solidFill>
                        <a:effectLst/>
                        <a:latin typeface="Effra"/>
                      </a:endParaRP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Quoted on Euronext C</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900937733"/>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Groupe Open</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a:solidFill>
                            <a:srgbClr val="000000"/>
                          </a:solidFill>
                          <a:effectLst/>
                          <a:latin typeface="Effra"/>
                        </a:rPr>
                        <a:t>Quoted on Euronext B</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Passat</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a:solidFill>
                            <a:srgbClr val="000000"/>
                          </a:solidFill>
                          <a:effectLst/>
                          <a:latin typeface="Effra"/>
                        </a:rPr>
                        <a:t>Quoted on Euronext C</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2690">
                <a:tc>
                  <a:txBody>
                    <a:bodyPr/>
                    <a:lstStyle/>
                    <a:p>
                      <a:pPr marL="0" marR="0" indent="0" algn="l"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RBC Paris Branch</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Credit Institution</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632997281"/>
                  </a:ext>
                </a:extLst>
              </a:tr>
              <a:tr h="242690">
                <a:tc>
                  <a:txBody>
                    <a:bodyPr/>
                    <a:lstStyle/>
                    <a:p>
                      <a:pPr marL="0" marR="0" indent="0" algn="l"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RBC Investor Services</a:t>
                      </a:r>
                      <a:r>
                        <a:rPr lang="en-GB" sz="900" b="0" i="0" u="none" strike="noStrike" baseline="0" noProof="0">
                          <a:solidFill>
                            <a:srgbClr val="000000"/>
                          </a:solidFill>
                          <a:effectLst/>
                          <a:latin typeface="Effra"/>
                        </a:rPr>
                        <a:t> </a:t>
                      </a:r>
                      <a:r>
                        <a:rPr lang="en-GB" sz="900" b="0" i="0" u="none" strike="noStrike" noProof="0">
                          <a:solidFill>
                            <a:srgbClr val="000000"/>
                          </a:solidFill>
                          <a:effectLst/>
                          <a:latin typeface="Effra"/>
                        </a:rPr>
                        <a:t>Bank France</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900"/>
                        </a:spcBef>
                        <a:spcAft>
                          <a:spcPts val="900"/>
                        </a:spcAft>
                        <a:buClrTx/>
                        <a:buSzTx/>
                        <a:buFontTx/>
                        <a:buNone/>
                        <a:tabLst/>
                        <a:defRPr/>
                      </a:pPr>
                      <a:r>
                        <a:rPr lang="en-GB" sz="900" b="0" i="0" u="none" strike="noStrike" noProof="0">
                          <a:solidFill>
                            <a:srgbClr val="000000"/>
                          </a:solidFill>
                          <a:effectLst/>
                          <a:latin typeface="Effra"/>
                        </a:rPr>
                        <a:t>Credit Institution</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Sopra Steria Group</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dirty="0">
                          <a:solidFill>
                            <a:srgbClr val="000000"/>
                          </a:solidFill>
                          <a:effectLst/>
                          <a:latin typeface="Effra"/>
                        </a:rPr>
                        <a:t>Quoted on Euronext A</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42690">
                <a:tc>
                  <a:txBody>
                    <a:bodyPr/>
                    <a:lstStyle/>
                    <a:p>
                      <a:pPr algn="l" rtl="0" fontAlgn="ctr">
                        <a:spcBef>
                          <a:spcPts val="900"/>
                        </a:spcBef>
                        <a:spcAft>
                          <a:spcPts val="900"/>
                        </a:spcAft>
                      </a:pPr>
                      <a:r>
                        <a:rPr lang="en-GB" sz="900" b="0" i="0" u="none" strike="noStrike" noProof="0">
                          <a:solidFill>
                            <a:srgbClr val="000000"/>
                          </a:solidFill>
                          <a:effectLst/>
                          <a:latin typeface="Effra"/>
                        </a:rPr>
                        <a:t>Wavestone</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tc>
                  <a:txBody>
                    <a:bodyPr/>
                    <a:lstStyle/>
                    <a:p>
                      <a:pPr algn="r" rtl="0" fontAlgn="ctr">
                        <a:spcBef>
                          <a:spcPts val="900"/>
                        </a:spcBef>
                        <a:spcAft>
                          <a:spcPts val="900"/>
                        </a:spcAft>
                      </a:pPr>
                      <a:r>
                        <a:rPr lang="en-GB" sz="900" b="0" i="0" u="none" strike="noStrike" noProof="0" dirty="0">
                          <a:solidFill>
                            <a:srgbClr val="000000"/>
                          </a:solidFill>
                          <a:effectLst/>
                          <a:latin typeface="Effra"/>
                        </a:rPr>
                        <a:t>31.12.20 </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tc>
                  <a:txBody>
                    <a:bodyPr/>
                    <a:lstStyle/>
                    <a:p>
                      <a:pPr algn="ctr" rtl="0" fontAlgn="ctr">
                        <a:spcBef>
                          <a:spcPts val="900"/>
                        </a:spcBef>
                        <a:spcAft>
                          <a:spcPts val="900"/>
                        </a:spcAft>
                      </a:pPr>
                      <a:r>
                        <a:rPr lang="en-GB" sz="900" b="0" i="0" u="none" strike="noStrike" noProof="0" dirty="0">
                          <a:solidFill>
                            <a:srgbClr val="000000"/>
                          </a:solidFill>
                          <a:effectLst/>
                          <a:latin typeface="Effra"/>
                        </a:rPr>
                        <a:t>Quoted on Euronext B</a:t>
                      </a:r>
                    </a:p>
                  </a:txBody>
                  <a:tcPr marL="7620" marR="6858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Espace réservé du pied de page 6">
            <a:extLst>
              <a:ext uri="{FF2B5EF4-FFF2-40B4-BE49-F238E27FC236}">
                <a16:creationId xmlns:a16="http://schemas.microsoft.com/office/drawing/2014/main" id="{DC52CEDA-E55F-438F-B08A-0F4F48AC59AC}"/>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graphicFrame>
        <p:nvGraphicFramePr>
          <p:cNvPr id="7" name="Tableau 6">
            <a:extLst>
              <a:ext uri="{FF2B5EF4-FFF2-40B4-BE49-F238E27FC236}">
                <a16:creationId xmlns:a16="http://schemas.microsoft.com/office/drawing/2014/main" id="{5B8DA8AF-CB67-4EB3-ACB2-C4735D313D7A}"/>
              </a:ext>
            </a:extLst>
          </p:cNvPr>
          <p:cNvGraphicFramePr>
            <a:graphicFrameLocks noGrp="1"/>
          </p:cNvGraphicFramePr>
          <p:nvPr>
            <p:extLst>
              <p:ext uri="{D42A27DB-BD31-4B8C-83A1-F6EECF244321}">
                <p14:modId xmlns:p14="http://schemas.microsoft.com/office/powerpoint/2010/main" val="3745860022"/>
              </p:ext>
            </p:extLst>
          </p:nvPr>
        </p:nvGraphicFramePr>
        <p:xfrm>
          <a:off x="636715" y="4077072"/>
          <a:ext cx="3416300" cy="1562100"/>
        </p:xfrm>
        <a:graphic>
          <a:graphicData uri="http://schemas.openxmlformats.org/drawingml/2006/table">
            <a:tbl>
              <a:tblPr firstRow="1" bandRow="1"/>
              <a:tblGrid>
                <a:gridCol w="2705100">
                  <a:extLst>
                    <a:ext uri="{9D8B030D-6E8A-4147-A177-3AD203B41FA5}">
                      <a16:colId xmlns:a16="http://schemas.microsoft.com/office/drawing/2014/main" val="3621048033"/>
                    </a:ext>
                  </a:extLst>
                </a:gridCol>
                <a:gridCol w="711200">
                  <a:extLst>
                    <a:ext uri="{9D8B030D-6E8A-4147-A177-3AD203B41FA5}">
                      <a16:colId xmlns:a16="http://schemas.microsoft.com/office/drawing/2014/main" val="2549468495"/>
                    </a:ext>
                  </a:extLst>
                </a:gridCol>
              </a:tblGrid>
              <a:tr h="196850">
                <a:tc>
                  <a:txBody>
                    <a:bodyPr/>
                    <a:lstStyle/>
                    <a:p>
                      <a:pPr algn="ctr" rtl="0" fontAlgn="ctr"/>
                      <a:r>
                        <a:rPr lang="fr-FR" sz="900" b="1" i="0" u="none" strike="noStrike" dirty="0">
                          <a:solidFill>
                            <a:srgbClr val="FFFFFF"/>
                          </a:solidFill>
                          <a:effectLst/>
                          <a:latin typeface="Effra" panose="020B0603020203020204" pitchFamily="34" charset="0"/>
                        </a:rPr>
                        <a:t>Audit </a:t>
                      </a:r>
                      <a:r>
                        <a:rPr lang="fr-FR" sz="900" b="1" i="0" u="none" strike="noStrike" dirty="0" err="1">
                          <a:solidFill>
                            <a:srgbClr val="FFFFFF"/>
                          </a:solidFill>
                          <a:effectLst/>
                          <a:latin typeface="Effra" panose="020B0603020203020204" pitchFamily="34" charset="0"/>
                        </a:rPr>
                        <a:t>fee</a:t>
                      </a:r>
                      <a:r>
                        <a:rPr lang="fr-FR" sz="900" b="1" i="0" u="none" strike="noStrike" dirty="0">
                          <a:solidFill>
                            <a:srgbClr val="FFFFFF"/>
                          </a:solidFill>
                          <a:effectLst/>
                          <a:latin typeface="Effra" panose="020B0603020203020204" pitchFamily="34" charset="0"/>
                        </a:rPr>
                        <a:t> </a:t>
                      </a:r>
                      <a:r>
                        <a:rPr lang="fr-FR" sz="900" b="1" i="0" u="none" strike="noStrike" dirty="0" err="1">
                          <a:solidFill>
                            <a:srgbClr val="FFFFFF"/>
                          </a:solidFill>
                          <a:effectLst/>
                          <a:latin typeface="Effra" panose="020B0603020203020204" pitchFamily="34" charset="0"/>
                        </a:rPr>
                        <a:t>detail</a:t>
                      </a:r>
                      <a:r>
                        <a:rPr lang="fr-FR" sz="900" b="1" i="0" u="none" strike="noStrike" dirty="0">
                          <a:solidFill>
                            <a:srgbClr val="FFFFFF"/>
                          </a:solidFill>
                          <a:effectLst/>
                          <a:latin typeface="Effra" panose="020B0603020203020204" pitchFamily="34" charset="0"/>
                        </a:rPr>
                        <a:t>   </a:t>
                      </a:r>
                    </a:p>
                  </a:txBody>
                  <a:tcPr marL="6350" marR="6350" marT="6350" marB="0" anchor="ctr">
                    <a:lnL>
                      <a:noFill/>
                    </a:lnL>
                    <a:lnR>
                      <a:noFill/>
                    </a:lnR>
                    <a:lnT>
                      <a:noFill/>
                    </a:lnT>
                    <a:lnB w="12700" cap="flat" cmpd="sng" algn="ctr">
                      <a:solidFill>
                        <a:srgbClr val="99E0DD"/>
                      </a:solidFill>
                      <a:prstDash val="solid"/>
                      <a:round/>
                      <a:headEnd type="none" w="med" len="med"/>
                      <a:tailEnd type="none" w="med" len="med"/>
                    </a:lnB>
                    <a:solidFill>
                      <a:srgbClr val="0D5257"/>
                    </a:solidFill>
                  </a:tcPr>
                </a:tc>
                <a:tc>
                  <a:txBody>
                    <a:bodyPr/>
                    <a:lstStyle/>
                    <a:p>
                      <a:pPr algn="ctr" rtl="0" fontAlgn="ctr"/>
                      <a:r>
                        <a:rPr lang="fr-FR" sz="900" b="1" i="0" u="none" strike="noStrike" dirty="0">
                          <a:solidFill>
                            <a:srgbClr val="FFFFFF"/>
                          </a:solidFill>
                          <a:effectLst/>
                          <a:latin typeface="Effra" panose="020B0603020203020204" pitchFamily="34" charset="0"/>
                        </a:rPr>
                        <a:t>m€</a:t>
                      </a:r>
                    </a:p>
                  </a:txBody>
                  <a:tcPr marL="6350" marR="6350" marT="6350" marB="0" anchor="ctr">
                    <a:lnL>
                      <a:noFill/>
                    </a:lnL>
                    <a:lnR>
                      <a:noFill/>
                    </a:lnR>
                    <a:lnT>
                      <a:noFill/>
                    </a:lnT>
                    <a:lnB w="12700" cap="flat" cmpd="sng" algn="ctr">
                      <a:solidFill>
                        <a:srgbClr val="99E0DD"/>
                      </a:solidFill>
                      <a:prstDash val="solid"/>
                      <a:round/>
                      <a:headEnd type="none" w="med" len="med"/>
                      <a:tailEnd type="none" w="med" len="med"/>
                    </a:lnB>
                    <a:solidFill>
                      <a:srgbClr val="0D5257"/>
                    </a:solidFill>
                  </a:tcPr>
                </a:tc>
                <a:extLst>
                  <a:ext uri="{0D108BD9-81ED-4DB2-BD59-A6C34878D82A}">
                    <a16:rowId xmlns:a16="http://schemas.microsoft.com/office/drawing/2014/main" val="2371636557"/>
                  </a:ext>
                </a:extLst>
              </a:tr>
              <a:tr h="196850">
                <a:tc>
                  <a:txBody>
                    <a:bodyPr/>
                    <a:lstStyle/>
                    <a:p>
                      <a:pPr algn="l" rtl="0" fontAlgn="ctr"/>
                      <a:r>
                        <a:rPr lang="fr-FR" sz="900" b="0" i="0" u="none" strike="noStrike">
                          <a:solidFill>
                            <a:srgbClr val="000000"/>
                          </a:solidFill>
                          <a:effectLst/>
                          <a:latin typeface="Effra" panose="020B0603020203020204" pitchFamily="34" charset="0"/>
                        </a:rPr>
                        <a:t>Legal audit of IPE</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1,6</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noFill/>
                  </a:tcPr>
                </a:tc>
                <a:extLst>
                  <a:ext uri="{0D108BD9-81ED-4DB2-BD59-A6C34878D82A}">
                    <a16:rowId xmlns:a16="http://schemas.microsoft.com/office/drawing/2014/main" val="2912611319"/>
                  </a:ext>
                </a:extLst>
              </a:tr>
              <a:tr h="196850">
                <a:tc>
                  <a:txBody>
                    <a:bodyPr/>
                    <a:lstStyle/>
                    <a:p>
                      <a:pPr algn="l" rtl="0" fontAlgn="ctr"/>
                      <a:r>
                        <a:rPr lang="en-US" sz="900" b="0" i="0" u="none" strike="noStrike">
                          <a:solidFill>
                            <a:srgbClr val="000000"/>
                          </a:solidFill>
                          <a:effectLst/>
                          <a:latin typeface="Effra" panose="020B0603020203020204" pitchFamily="34" charset="0"/>
                        </a:rPr>
                        <a:t>Legal audit of other entities</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9,3</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noFill/>
                  </a:tcPr>
                </a:tc>
                <a:extLst>
                  <a:ext uri="{0D108BD9-81ED-4DB2-BD59-A6C34878D82A}">
                    <a16:rowId xmlns:a16="http://schemas.microsoft.com/office/drawing/2014/main" val="49578502"/>
                  </a:ext>
                </a:extLst>
              </a:tr>
              <a:tr h="387350">
                <a:tc>
                  <a:txBody>
                    <a:bodyPr/>
                    <a:lstStyle/>
                    <a:p>
                      <a:pPr algn="l" rtl="0" fontAlgn="ctr"/>
                      <a:r>
                        <a:rPr lang="en-US" sz="900" b="0" i="0" u="none" strike="noStrike" dirty="0">
                          <a:solidFill>
                            <a:srgbClr val="000000"/>
                          </a:solidFill>
                          <a:effectLst/>
                          <a:latin typeface="Effra" panose="020B0603020203020204" pitchFamily="34" charset="0"/>
                        </a:rPr>
                        <a:t>Other services invoiced to entities for which we are the legal auditor</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0,5</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noFill/>
                  </a:tcPr>
                </a:tc>
                <a:extLst>
                  <a:ext uri="{0D108BD9-81ED-4DB2-BD59-A6C34878D82A}">
                    <a16:rowId xmlns:a16="http://schemas.microsoft.com/office/drawing/2014/main" val="1605066057"/>
                  </a:ext>
                </a:extLst>
              </a:tr>
              <a:tr h="387350">
                <a:tc>
                  <a:txBody>
                    <a:bodyPr/>
                    <a:lstStyle/>
                    <a:p>
                      <a:pPr algn="l" rtl="0" fontAlgn="ctr"/>
                      <a:r>
                        <a:rPr lang="en-US" sz="900" b="0" i="0" u="none" strike="noStrike" dirty="0">
                          <a:solidFill>
                            <a:srgbClr val="000000"/>
                          </a:solidFill>
                          <a:effectLst/>
                          <a:latin typeface="Effra" panose="020B0603020203020204" pitchFamily="34" charset="0"/>
                        </a:rPr>
                        <a:t>Other services invoiced to entities for which we are not the legal auditor</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0,0</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noFill/>
                  </a:tcPr>
                </a:tc>
                <a:extLst>
                  <a:ext uri="{0D108BD9-81ED-4DB2-BD59-A6C34878D82A}">
                    <a16:rowId xmlns:a16="http://schemas.microsoft.com/office/drawing/2014/main" val="3707278034"/>
                  </a:ext>
                </a:extLst>
              </a:tr>
              <a:tr h="196850">
                <a:tc>
                  <a:txBody>
                    <a:bodyPr/>
                    <a:lstStyle/>
                    <a:p>
                      <a:pPr algn="l" rtl="0" fontAlgn="ctr"/>
                      <a:r>
                        <a:rPr lang="fr-FR" sz="900" b="1" i="0" u="none" strike="noStrike">
                          <a:solidFill>
                            <a:srgbClr val="FFFFFF"/>
                          </a:solidFill>
                          <a:effectLst/>
                          <a:latin typeface="Effra" panose="020B0603020203020204" pitchFamily="34" charset="0"/>
                        </a:rPr>
                        <a:t>Total chiffre d'affaires audit</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dirty="0">
                          <a:solidFill>
                            <a:srgbClr val="FFFFFF"/>
                          </a:solidFill>
                          <a:effectLst/>
                          <a:latin typeface="Effra" panose="020B0603020203020204" pitchFamily="34" charset="0"/>
                        </a:rPr>
                        <a:t>11,4</a:t>
                      </a:r>
                    </a:p>
                  </a:txBody>
                  <a:tcPr marL="6350" marR="6350" marT="635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696270772"/>
                  </a:ext>
                </a:extLst>
              </a:tr>
            </a:tbl>
          </a:graphicData>
        </a:graphic>
      </p:graphicFrame>
    </p:spTree>
    <p:extLst>
      <p:ext uri="{BB962C8B-B14F-4D97-AF65-F5344CB8AC3E}">
        <p14:creationId xmlns:p14="http://schemas.microsoft.com/office/powerpoint/2010/main" val="3088554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0AAC63E8-BF1B-4990-B1A9-F4410BC29FF4}"/>
              </a:ext>
            </a:extLst>
          </p:cNvPr>
          <p:cNvSpPr>
            <a:spLocks noGrp="1"/>
          </p:cNvSpPr>
          <p:nvPr>
            <p:ph type="ctrTitle"/>
          </p:nvPr>
        </p:nvSpPr>
        <p:spPr>
          <a:xfrm>
            <a:off x="810000" y="1800000"/>
            <a:ext cx="5040000" cy="540000"/>
          </a:xfrm>
        </p:spPr>
        <p:txBody>
          <a:bodyPr/>
          <a:lstStyle/>
          <a:p>
            <a:r>
              <a:rPr lang="fr-FR" b="1" dirty="0"/>
              <a:t>Human </a:t>
            </a:r>
            <a:r>
              <a:rPr lang="fr-FR" b="1" dirty="0" err="1"/>
              <a:t>resources</a:t>
            </a:r>
            <a:endParaRPr lang="fr-FR" b="1" dirty="0"/>
          </a:p>
        </p:txBody>
      </p:sp>
      <p:sp>
        <p:nvSpPr>
          <p:cNvPr id="5" name="Espace réservé du pied de page 5">
            <a:extLst>
              <a:ext uri="{FF2B5EF4-FFF2-40B4-BE49-F238E27FC236}">
                <a16:creationId xmlns:a16="http://schemas.microsoft.com/office/drawing/2014/main" id="{98FB69B4-F369-4777-8FAB-786FCD3E6C3B}"/>
              </a:ext>
            </a:extLst>
          </p:cNvPr>
          <p:cNvSpPr>
            <a:spLocks noGrp="1"/>
          </p:cNvSpPr>
          <p:nvPr>
            <p:ph type="ftr" sz="quarter" idx="11"/>
          </p:nvPr>
        </p:nvSpPr>
        <p:spPr>
          <a:xfrm>
            <a:off x="1022728" y="2430000"/>
            <a:ext cx="4254545" cy="1287032"/>
          </a:xfrm>
        </p:spPr>
        <p:txBody>
          <a:bodyPr/>
          <a:lstStyle/>
          <a:p>
            <a:pPr marL="342900" indent="-342900">
              <a:lnSpc>
                <a:spcPct val="150000"/>
              </a:lnSpc>
              <a:buClr>
                <a:schemeClr val="accent1"/>
              </a:buClr>
              <a:buFont typeface="Arial" panose="020B0604020202020204" pitchFamily="34" charset="0"/>
              <a:buChar char="•"/>
            </a:pPr>
            <a:r>
              <a:rPr lang="fr-FR" sz="1800" dirty="0" err="1"/>
              <a:t>Employees</a:t>
            </a:r>
            <a:endParaRPr lang="fr-FR" sz="1800" dirty="0"/>
          </a:p>
          <a:p>
            <a:pPr marL="342900" indent="-342900">
              <a:lnSpc>
                <a:spcPct val="150000"/>
              </a:lnSpc>
              <a:buClr>
                <a:schemeClr val="accent1"/>
              </a:buClr>
              <a:buFont typeface="Arial" panose="020B0604020202020204" pitchFamily="34" charset="0"/>
              <a:buChar char="•"/>
            </a:pPr>
            <a:r>
              <a:rPr lang="fr-FR" sz="1800" dirty="0" err="1"/>
              <a:t>Partners</a:t>
            </a:r>
            <a:endParaRPr lang="fr-FR" sz="1800" dirty="0"/>
          </a:p>
          <a:p>
            <a:pPr marL="342900" indent="-342900">
              <a:lnSpc>
                <a:spcPct val="150000"/>
              </a:lnSpc>
              <a:buClr>
                <a:schemeClr val="accent1"/>
              </a:buClr>
              <a:buFont typeface="Arial" panose="020B0604020202020204" pitchFamily="34" charset="0"/>
              <a:buChar char="•"/>
            </a:pPr>
            <a:r>
              <a:rPr lang="fr-FR" sz="1800" dirty="0" err="1"/>
              <a:t>Continuing</a:t>
            </a:r>
            <a:r>
              <a:rPr lang="fr-FR" sz="1800" dirty="0"/>
              <a:t> training</a:t>
            </a:r>
          </a:p>
        </p:txBody>
      </p:sp>
    </p:spTree>
    <p:extLst>
      <p:ext uri="{BB962C8B-B14F-4D97-AF65-F5344CB8AC3E}">
        <p14:creationId xmlns:p14="http://schemas.microsoft.com/office/powerpoint/2010/main" val="94569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360000"/>
            <a:ext cx="9360000" cy="540000"/>
          </a:xfrm>
        </p:spPr>
        <p:txBody>
          <a:bodyPr/>
          <a:lstStyle/>
          <a:p>
            <a:r>
              <a:rPr lang="fr-FR" sz="2600" b="1" dirty="0"/>
              <a:t>Human </a:t>
            </a:r>
            <a:r>
              <a:rPr lang="fr-FR" sz="2600" b="1" dirty="0" err="1"/>
              <a:t>resources</a:t>
            </a:r>
            <a:endParaRPr lang="fr-FR" sz="2600" b="1" dirty="0"/>
          </a:p>
        </p:txBody>
      </p:sp>
      <p:sp>
        <p:nvSpPr>
          <p:cNvPr id="3" name="Espace réservé du texte 2"/>
          <p:cNvSpPr>
            <a:spLocks noGrp="1"/>
          </p:cNvSpPr>
          <p:nvPr>
            <p:ph type="body" idx="1"/>
          </p:nvPr>
        </p:nvSpPr>
        <p:spPr>
          <a:xfrm>
            <a:off x="540000" y="1094400"/>
            <a:ext cx="2810792" cy="360000"/>
          </a:xfrm>
        </p:spPr>
        <p:txBody>
          <a:bodyPr/>
          <a:lstStyle/>
          <a:p>
            <a:r>
              <a:rPr lang="fr-FR" sz="1800" dirty="0" err="1"/>
              <a:t>Employees</a:t>
            </a:r>
            <a:endParaRPr lang="fr-FR" sz="1800" dirty="0"/>
          </a:p>
        </p:txBody>
      </p:sp>
      <p:sp>
        <p:nvSpPr>
          <p:cNvPr id="4" name="Espace réservé du contenu 3"/>
          <p:cNvSpPr>
            <a:spLocks noGrp="1"/>
          </p:cNvSpPr>
          <p:nvPr>
            <p:ph sz="half" idx="2"/>
          </p:nvPr>
        </p:nvSpPr>
        <p:spPr>
          <a:xfrm>
            <a:off x="540000" y="1512000"/>
            <a:ext cx="4153878" cy="1175304"/>
          </a:xfrm>
        </p:spPr>
        <p:txBody>
          <a:bodyPr>
            <a:noAutofit/>
          </a:bodyPr>
          <a:lstStyle/>
          <a:p>
            <a:pPr marL="0" indent="0" algn="just">
              <a:lnSpc>
                <a:spcPct val="110000"/>
              </a:lnSpc>
              <a:spcBef>
                <a:spcPts val="1200"/>
              </a:spcBef>
              <a:buNone/>
            </a:pPr>
            <a:r>
              <a:rPr lang="en-US" sz="1000" dirty="0">
                <a:solidFill>
                  <a:srgbClr val="5A5A5A"/>
                </a:solidFill>
              </a:rPr>
              <a:t>The Nexia International network has 34,698 employees and partners. The Nexia France members together form a workforce of  1,101 people.</a:t>
            </a:r>
          </a:p>
          <a:p>
            <a:pPr marL="0" indent="0" algn="just">
              <a:lnSpc>
                <a:spcPct val="110000"/>
              </a:lnSpc>
              <a:spcBef>
                <a:spcPts val="1200"/>
              </a:spcBef>
              <a:buNone/>
            </a:pPr>
            <a:r>
              <a:rPr lang="en-US" sz="1000" dirty="0">
                <a:solidFill>
                  <a:srgbClr val="5A5A5A"/>
                </a:solidFill>
              </a:rPr>
              <a:t>The average workforce of the Aca Nexia group during the fiscal year ended August 31, 2021 expressed in Full Time Equivalent (FTE) was 233 persons, as follows:</a:t>
            </a:r>
            <a:endParaRPr lang="fr-FR" sz="1000" dirty="0">
              <a:solidFill>
                <a:srgbClr val="5A5A5A"/>
              </a:solidFill>
            </a:endParaRPr>
          </a:p>
        </p:txBody>
      </p:sp>
      <p:sp>
        <p:nvSpPr>
          <p:cNvPr id="5" name="Espace réservé du contenu 4"/>
          <p:cNvSpPr>
            <a:spLocks noGrp="1"/>
          </p:cNvSpPr>
          <p:nvPr>
            <p:ph sz="quarter" idx="4"/>
          </p:nvPr>
        </p:nvSpPr>
        <p:spPr>
          <a:xfrm>
            <a:off x="5040000" y="1512000"/>
            <a:ext cx="4320000" cy="1895384"/>
          </a:xfrm>
        </p:spPr>
        <p:txBody>
          <a:bodyPr>
            <a:normAutofit/>
          </a:bodyPr>
          <a:lstStyle/>
          <a:p>
            <a:pPr marL="0" indent="0" algn="just">
              <a:spcBef>
                <a:spcPts val="1200"/>
              </a:spcBef>
              <a:buFont typeface="Wingdings" pitchFamily="2" charset="2"/>
              <a:buNone/>
            </a:pPr>
            <a:r>
              <a:rPr lang="en-US" sz="1000" dirty="0">
                <a:solidFill>
                  <a:srgbClr val="5A5A5A"/>
                </a:solidFill>
              </a:rPr>
              <a:t>Aca Nexia SAS has 22 partners, directly or through participating companies. The shareholders hold at least one share in the capital of the statutory auditor entity to which they are signatories. In accordance with professional rules, when they are not corporate officers, they have an express delegation.</a:t>
            </a:r>
          </a:p>
          <a:p>
            <a:pPr marL="0" indent="0" algn="just">
              <a:spcBef>
                <a:spcPts val="1200"/>
              </a:spcBef>
              <a:buFont typeface="Wingdings" pitchFamily="2" charset="2"/>
              <a:buNone/>
            </a:pPr>
            <a:r>
              <a:rPr lang="en-US" sz="1000" dirty="0">
                <a:solidFill>
                  <a:srgbClr val="5A5A5A"/>
                </a:solidFill>
              </a:rPr>
              <a:t>The remuneration of the partners shall be determined by the Management Committee. It include a fixed and a variable part based on one or more performance aggregates of the office to which they are attached. They also receive dividends.</a:t>
            </a:r>
            <a:endParaRPr lang="fr-FR" sz="1000" dirty="0">
              <a:solidFill>
                <a:srgbClr val="5A5A5A"/>
              </a:solidFill>
            </a:endParaRP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17</a:t>
            </a:fld>
            <a:endParaRPr lang="fr-FR" dirty="0"/>
          </a:p>
        </p:txBody>
      </p:sp>
      <p:sp>
        <p:nvSpPr>
          <p:cNvPr id="9" name="ZoneTexte 8"/>
          <p:cNvSpPr txBox="1"/>
          <p:nvPr/>
        </p:nvSpPr>
        <p:spPr>
          <a:xfrm>
            <a:off x="5040000" y="1094400"/>
            <a:ext cx="3960440" cy="369332"/>
          </a:xfrm>
          <a:prstGeom prst="rect">
            <a:avLst/>
          </a:prstGeom>
          <a:noFill/>
        </p:spPr>
        <p:txBody>
          <a:bodyPr wrap="square" rtlCol="0">
            <a:spAutoFit/>
          </a:bodyPr>
          <a:lstStyle/>
          <a:p>
            <a:pPr>
              <a:spcBef>
                <a:spcPts val="1800"/>
              </a:spcBef>
            </a:pPr>
            <a:r>
              <a:rPr lang="fr-FR" b="1" dirty="0" err="1">
                <a:solidFill>
                  <a:srgbClr val="0D5257"/>
                </a:solidFill>
                <a:latin typeface="Effra" panose="02000506080000020004" pitchFamily="2" charset="0"/>
              </a:rPr>
              <a:t>Partners</a:t>
            </a:r>
            <a:endParaRPr lang="fr-FR" b="1" dirty="0"/>
          </a:p>
        </p:txBody>
      </p:sp>
      <p:graphicFrame>
        <p:nvGraphicFramePr>
          <p:cNvPr id="12" name="Tableau 11">
            <a:extLst>
              <a:ext uri="{FF2B5EF4-FFF2-40B4-BE49-F238E27FC236}">
                <a16:creationId xmlns:a16="http://schemas.microsoft.com/office/drawing/2014/main" id="{2C8FCBA7-BCDC-49E0-9DCB-0A516CD8FD68}"/>
              </a:ext>
            </a:extLst>
          </p:cNvPr>
          <p:cNvGraphicFramePr>
            <a:graphicFrameLocks noGrp="1"/>
          </p:cNvGraphicFramePr>
          <p:nvPr>
            <p:extLst>
              <p:ext uri="{D42A27DB-BD31-4B8C-83A1-F6EECF244321}">
                <p14:modId xmlns:p14="http://schemas.microsoft.com/office/powerpoint/2010/main" val="436353378"/>
              </p:ext>
            </p:extLst>
          </p:nvPr>
        </p:nvGraphicFramePr>
        <p:xfrm>
          <a:off x="630000" y="2846789"/>
          <a:ext cx="3978058" cy="560595"/>
        </p:xfrm>
        <a:graphic>
          <a:graphicData uri="http://schemas.openxmlformats.org/drawingml/2006/table">
            <a:tbl>
              <a:tblPr/>
              <a:tblGrid>
                <a:gridCol w="547132">
                  <a:extLst>
                    <a:ext uri="{9D8B030D-6E8A-4147-A177-3AD203B41FA5}">
                      <a16:colId xmlns:a16="http://schemas.microsoft.com/office/drawing/2014/main" val="1890144386"/>
                    </a:ext>
                  </a:extLst>
                </a:gridCol>
                <a:gridCol w="897815">
                  <a:extLst>
                    <a:ext uri="{9D8B030D-6E8A-4147-A177-3AD203B41FA5}">
                      <a16:colId xmlns:a16="http://schemas.microsoft.com/office/drawing/2014/main" val="2304741342"/>
                    </a:ext>
                  </a:extLst>
                </a:gridCol>
                <a:gridCol w="808034">
                  <a:extLst>
                    <a:ext uri="{9D8B030D-6E8A-4147-A177-3AD203B41FA5}">
                      <a16:colId xmlns:a16="http://schemas.microsoft.com/office/drawing/2014/main" val="3925241842"/>
                    </a:ext>
                  </a:extLst>
                </a:gridCol>
                <a:gridCol w="897815">
                  <a:extLst>
                    <a:ext uri="{9D8B030D-6E8A-4147-A177-3AD203B41FA5}">
                      <a16:colId xmlns:a16="http://schemas.microsoft.com/office/drawing/2014/main" val="4078008175"/>
                    </a:ext>
                  </a:extLst>
                </a:gridCol>
                <a:gridCol w="827262">
                  <a:extLst>
                    <a:ext uri="{9D8B030D-6E8A-4147-A177-3AD203B41FA5}">
                      <a16:colId xmlns:a16="http://schemas.microsoft.com/office/drawing/2014/main" val="3773949657"/>
                    </a:ext>
                  </a:extLst>
                </a:gridCol>
              </a:tblGrid>
              <a:tr h="294139">
                <a:tc rowSpan="2">
                  <a:txBody>
                    <a:bodyPr/>
                    <a:lstStyle/>
                    <a:p>
                      <a:pPr algn="ctr" fontAlgn="ctr"/>
                      <a:r>
                        <a:rPr lang="fr-FR" sz="1000" b="1" i="0" u="none" strike="noStrike" dirty="0">
                          <a:solidFill>
                            <a:srgbClr val="FFFFFF"/>
                          </a:solidFill>
                          <a:effectLst/>
                          <a:latin typeface="Effra" panose="020B0603020203020204" pitchFamily="34" charset="0"/>
                        </a:rPr>
                        <a:t>FTE</a:t>
                      </a:r>
                    </a:p>
                  </a:txBody>
                  <a:tcPr marL="9525" marR="9525" marT="9525" marB="0" anchor="ctr">
                    <a:lnL>
                      <a:noFill/>
                    </a:lnL>
                    <a:lnR>
                      <a:noFill/>
                    </a:lnR>
                    <a:lnT>
                      <a:noFill/>
                    </a:lnT>
                    <a:lnB>
                      <a:noFill/>
                    </a:lnB>
                    <a:solidFill>
                      <a:srgbClr val="0D5257"/>
                    </a:solidFill>
                  </a:tcPr>
                </a:tc>
                <a:tc>
                  <a:txBody>
                    <a:bodyPr/>
                    <a:lstStyle/>
                    <a:p>
                      <a:pPr algn="ctr" fontAlgn="ctr"/>
                      <a:r>
                        <a:rPr lang="fr-FR" sz="1000" b="1" i="0" u="none" strike="noStrike" dirty="0">
                          <a:solidFill>
                            <a:srgbClr val="FFFFFF"/>
                          </a:solidFill>
                          <a:effectLst/>
                          <a:latin typeface="Effra" panose="020B0603020203020204" pitchFamily="34" charset="0"/>
                        </a:rPr>
                        <a:t>Total</a:t>
                      </a:r>
                    </a:p>
                  </a:txBody>
                  <a:tcPr marL="9525" marR="9525" marT="9525" marB="0" anchor="ctr">
                    <a:lnL>
                      <a:noFill/>
                    </a:lnL>
                    <a:lnR>
                      <a:noFill/>
                    </a:lnR>
                    <a:lnT>
                      <a:noFill/>
                    </a:lnT>
                    <a:lnB>
                      <a:noFill/>
                    </a:lnB>
                    <a:solidFill>
                      <a:srgbClr val="0D5257"/>
                    </a:solidFill>
                  </a:tcPr>
                </a:tc>
                <a:tc>
                  <a:txBody>
                    <a:bodyPr/>
                    <a:lstStyle/>
                    <a:p>
                      <a:pPr algn="ctr" fontAlgn="ctr"/>
                      <a:r>
                        <a:rPr lang="fr-FR" sz="1000" b="1" i="0" u="none" strike="noStrike" dirty="0">
                          <a:solidFill>
                            <a:srgbClr val="FFFFFF"/>
                          </a:solidFill>
                          <a:effectLst/>
                          <a:latin typeface="Effra" panose="020B0603020203020204" pitchFamily="34" charset="0"/>
                        </a:rPr>
                        <a:t>Audit</a:t>
                      </a:r>
                    </a:p>
                  </a:txBody>
                  <a:tcPr marL="9525" marR="9525" marT="9525" marB="0" anchor="ctr">
                    <a:lnL>
                      <a:noFill/>
                    </a:lnL>
                    <a:lnR>
                      <a:noFill/>
                    </a:lnR>
                    <a:lnT>
                      <a:noFill/>
                    </a:lnT>
                    <a:lnB>
                      <a:noFill/>
                    </a:lnB>
                    <a:solidFill>
                      <a:srgbClr val="0D5257"/>
                    </a:solidFill>
                  </a:tcPr>
                </a:tc>
                <a:tc>
                  <a:txBody>
                    <a:bodyPr/>
                    <a:lstStyle/>
                    <a:p>
                      <a:pPr algn="ctr" fontAlgn="ctr"/>
                      <a:r>
                        <a:rPr lang="fr-FR" sz="1000" b="1" i="0" u="none" strike="noStrike">
                          <a:solidFill>
                            <a:srgbClr val="FFFFFF"/>
                          </a:solidFill>
                          <a:effectLst/>
                          <a:latin typeface="Effra" panose="020B0603020203020204" pitchFamily="34" charset="0"/>
                        </a:rPr>
                        <a:t>Non Audit</a:t>
                      </a:r>
                    </a:p>
                  </a:txBody>
                  <a:tcPr marL="9525" marR="9525" marT="9525" marB="0" anchor="ctr">
                    <a:lnL>
                      <a:noFill/>
                    </a:lnL>
                    <a:lnR>
                      <a:noFill/>
                    </a:lnR>
                    <a:lnT>
                      <a:noFill/>
                    </a:lnT>
                    <a:lnB>
                      <a:noFill/>
                    </a:lnB>
                    <a:solidFill>
                      <a:srgbClr val="0D5257"/>
                    </a:solidFill>
                  </a:tcPr>
                </a:tc>
                <a:tc>
                  <a:txBody>
                    <a:bodyPr/>
                    <a:lstStyle/>
                    <a:p>
                      <a:pPr algn="ctr" fontAlgn="ctr"/>
                      <a:r>
                        <a:rPr lang="fr-FR" sz="1000" b="1" i="0" u="none" strike="noStrike">
                          <a:solidFill>
                            <a:srgbClr val="FFFFFF"/>
                          </a:solidFill>
                          <a:effectLst/>
                          <a:latin typeface="Effra" panose="020B0603020203020204" pitchFamily="34" charset="0"/>
                        </a:rPr>
                        <a:t>Support</a:t>
                      </a:r>
                    </a:p>
                  </a:txBody>
                  <a:tcPr marL="9525" marR="9525" marT="9525" marB="0" anchor="ctr">
                    <a:lnL>
                      <a:noFill/>
                    </a:lnL>
                    <a:lnR>
                      <a:noFill/>
                    </a:lnR>
                    <a:lnT>
                      <a:noFill/>
                    </a:lnT>
                    <a:lnB>
                      <a:noFill/>
                    </a:lnB>
                    <a:solidFill>
                      <a:srgbClr val="0D5257"/>
                    </a:solidFill>
                  </a:tcPr>
                </a:tc>
                <a:extLst>
                  <a:ext uri="{0D108BD9-81ED-4DB2-BD59-A6C34878D82A}">
                    <a16:rowId xmlns:a16="http://schemas.microsoft.com/office/drawing/2014/main" val="1240611105"/>
                  </a:ext>
                </a:extLst>
              </a:tr>
              <a:tr h="266456">
                <a:tc vMerge="1">
                  <a:txBody>
                    <a:bodyPr/>
                    <a:lstStyle/>
                    <a:p>
                      <a:pPr algn="ctr" fontAlgn="ctr"/>
                      <a:endParaRPr lang="fr-FR" sz="900" b="0" i="0" u="none" strike="noStrike" dirty="0">
                        <a:solidFill>
                          <a:schemeClr val="bg1"/>
                        </a:solidFill>
                        <a:effectLst/>
                        <a:latin typeface="Effra" panose="020B0603020203020204" pitchFamily="34" charset="0"/>
                      </a:endParaRPr>
                    </a:p>
                  </a:txBody>
                  <a:tcPr marL="9525" marR="9525" marT="9525" marB="0" anchor="ctr">
                    <a:lnL>
                      <a:noFill/>
                    </a:lnL>
                    <a:lnR>
                      <a:noFill/>
                    </a:lnR>
                    <a:lnT>
                      <a:noFill/>
                    </a:lnT>
                    <a:lnB>
                      <a:noFill/>
                    </a:lnB>
                    <a:solidFill>
                      <a:schemeClr val="accent1"/>
                    </a:solidFill>
                  </a:tcPr>
                </a:tc>
                <a:tc>
                  <a:txBody>
                    <a:bodyPr/>
                    <a:lstStyle/>
                    <a:p>
                      <a:pPr lvl="0" algn="ctr" fontAlgn="ctr"/>
                      <a:r>
                        <a:rPr lang="fr-FR" sz="900" b="0" i="0" u="none" strike="noStrike" dirty="0">
                          <a:solidFill>
                            <a:sysClr val="windowText" lastClr="000000"/>
                          </a:solidFill>
                          <a:effectLst/>
                          <a:latin typeface="Effra" panose="020B0603020203020204" pitchFamily="34" charset="0"/>
                        </a:rPr>
                        <a:t>233 </a:t>
                      </a:r>
                    </a:p>
                  </a:txBody>
                  <a:tcPr marL="9525" marR="9525" marT="9525" marB="0" anchor="ctr">
                    <a:lnL>
                      <a:noFill/>
                    </a:lnL>
                    <a:lnR>
                      <a:noFill/>
                    </a:lnR>
                    <a:lnT>
                      <a:noFill/>
                    </a:lnT>
                    <a:lnB>
                      <a:noFill/>
                    </a:lnB>
                    <a:noFill/>
                  </a:tcPr>
                </a:tc>
                <a:tc>
                  <a:txBody>
                    <a:bodyPr/>
                    <a:lstStyle/>
                    <a:p>
                      <a:pPr lvl="0" algn="ctr" fontAlgn="ctr"/>
                      <a:r>
                        <a:rPr lang="fr-FR" sz="900" b="0" i="0" u="none" strike="noStrike" dirty="0">
                          <a:solidFill>
                            <a:srgbClr val="000000"/>
                          </a:solidFill>
                          <a:effectLst/>
                          <a:latin typeface="Effra" panose="020B0603020203020204" pitchFamily="34" charset="0"/>
                        </a:rPr>
                        <a:t>65</a:t>
                      </a:r>
                    </a:p>
                  </a:txBody>
                  <a:tcPr marL="9525" marR="9525" marT="9525" marB="0" anchor="ctr">
                    <a:lnL>
                      <a:noFill/>
                    </a:lnL>
                    <a:lnR>
                      <a:noFill/>
                    </a:lnR>
                    <a:lnT>
                      <a:noFill/>
                    </a:lnT>
                    <a:lnB>
                      <a:noFill/>
                    </a:lnB>
                    <a:solidFill>
                      <a:srgbClr val="FFFFFF"/>
                    </a:solidFill>
                  </a:tcPr>
                </a:tc>
                <a:tc>
                  <a:txBody>
                    <a:bodyPr/>
                    <a:lstStyle/>
                    <a:p>
                      <a:pPr lvl="0" algn="ctr" fontAlgn="ctr"/>
                      <a:r>
                        <a:rPr lang="fr-FR" sz="900" b="0" i="0" u="none" strike="noStrike" dirty="0">
                          <a:solidFill>
                            <a:srgbClr val="000000"/>
                          </a:solidFill>
                          <a:effectLst/>
                          <a:latin typeface="Effra" panose="020B0603020203020204" pitchFamily="34" charset="0"/>
                        </a:rPr>
                        <a:t>152</a:t>
                      </a:r>
                    </a:p>
                  </a:txBody>
                  <a:tcPr marL="9525" marR="9525" marT="9525" marB="0" anchor="ctr">
                    <a:lnL>
                      <a:noFill/>
                    </a:lnL>
                    <a:lnR>
                      <a:noFill/>
                    </a:lnR>
                    <a:lnT>
                      <a:noFill/>
                    </a:lnT>
                    <a:lnB>
                      <a:noFill/>
                    </a:lnB>
                    <a:solidFill>
                      <a:srgbClr val="FFFFFF"/>
                    </a:solidFill>
                  </a:tcPr>
                </a:tc>
                <a:tc>
                  <a:txBody>
                    <a:bodyPr/>
                    <a:lstStyle/>
                    <a:p>
                      <a:pPr lvl="0" algn="ctr" fontAlgn="ctr"/>
                      <a:r>
                        <a:rPr lang="fr-FR" sz="900" b="0" i="0" u="none" strike="noStrike" dirty="0">
                          <a:solidFill>
                            <a:srgbClr val="000000"/>
                          </a:solidFill>
                          <a:effectLst/>
                          <a:latin typeface="Effra" panose="020B0603020203020204" pitchFamily="34" charset="0"/>
                        </a:rPr>
                        <a:t>16 </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420875172"/>
                  </a:ext>
                </a:extLst>
              </a:tr>
            </a:tbl>
          </a:graphicData>
        </a:graphic>
      </p:graphicFrame>
      <p:sp>
        <p:nvSpPr>
          <p:cNvPr id="11" name="Espace réservé du contenu 3">
            <a:extLst>
              <a:ext uri="{FF2B5EF4-FFF2-40B4-BE49-F238E27FC236}">
                <a16:creationId xmlns:a16="http://schemas.microsoft.com/office/drawing/2014/main" id="{D0633500-30D4-420E-8E60-6BB914C1D79B}"/>
              </a:ext>
            </a:extLst>
          </p:cNvPr>
          <p:cNvSpPr txBox="1">
            <a:spLocks/>
          </p:cNvSpPr>
          <p:nvPr/>
        </p:nvSpPr>
        <p:spPr>
          <a:xfrm>
            <a:off x="540000" y="3721452"/>
            <a:ext cx="4153878" cy="1544400"/>
          </a:xfrm>
          <a:prstGeom prst="rect">
            <a:avLst/>
          </a:prstGeom>
        </p:spPr>
        <p:txBody>
          <a:bodyPr vert="horz" lIns="91440" tIns="45720" rIns="91440" bIns="45720" rtlCol="0">
            <a:no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a:lnSpc>
                <a:spcPct val="110000"/>
              </a:lnSpc>
              <a:spcBef>
                <a:spcPts val="1200"/>
              </a:spcBef>
              <a:buNone/>
            </a:pPr>
            <a:r>
              <a:rPr lang="en-US" sz="1000" dirty="0">
                <a:solidFill>
                  <a:srgbClr val="5A5A5A"/>
                </a:solidFill>
              </a:rPr>
              <a:t>The partners and employees presented above are allocated according to their main activity. Some of them, at all levels, are required to perform Audit and Non-Audit services.</a:t>
            </a:r>
          </a:p>
          <a:p>
            <a:pPr marL="0" indent="0" algn="just">
              <a:lnSpc>
                <a:spcPct val="110000"/>
              </a:lnSpc>
              <a:spcBef>
                <a:spcPts val="1200"/>
              </a:spcBef>
              <a:buNone/>
            </a:pPr>
            <a:r>
              <a:rPr lang="en-US" sz="1000" dirty="0">
                <a:solidFill>
                  <a:srgbClr val="5A5A5A"/>
                </a:solidFill>
              </a:rPr>
              <a:t>Functional staff are involved in the following support functions: Human Resources, Marketing &amp; Communication, administrative &amp; Corporate Services, Administration &amp; Finance and IT.</a:t>
            </a:r>
            <a:endParaRPr lang="fr-FR" sz="1000" dirty="0">
              <a:solidFill>
                <a:srgbClr val="5A5A5A"/>
              </a:solidFill>
            </a:endParaRPr>
          </a:p>
        </p:txBody>
      </p:sp>
      <p:sp>
        <p:nvSpPr>
          <p:cNvPr id="13" name="Espace réservé du pied de page 6">
            <a:extLst>
              <a:ext uri="{FF2B5EF4-FFF2-40B4-BE49-F238E27FC236}">
                <a16:creationId xmlns:a16="http://schemas.microsoft.com/office/drawing/2014/main" id="{4F29D573-F258-4B5C-91BF-57855202EEA8}"/>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pic>
        <p:nvPicPr>
          <p:cNvPr id="14" name="Image 13">
            <a:extLst>
              <a:ext uri="{FF2B5EF4-FFF2-40B4-BE49-F238E27FC236}">
                <a16:creationId xmlns:a16="http://schemas.microsoft.com/office/drawing/2014/main" id="{57D69A40-9EE3-4231-98B2-CD8F19838258}"/>
              </a:ext>
            </a:extLst>
          </p:cNvPr>
          <p:cNvPicPr>
            <a:picLocks noChangeAspect="1"/>
          </p:cNvPicPr>
          <p:nvPr/>
        </p:nvPicPr>
        <p:blipFill rotWithShape="1">
          <a:blip r:embed="rId2">
            <a:extLst>
              <a:ext uri="{28A0092B-C50C-407E-A947-70E740481C1C}">
                <a14:useLocalDpi xmlns:a14="http://schemas.microsoft.com/office/drawing/2010/main" val="0"/>
              </a:ext>
            </a:extLst>
          </a:blip>
          <a:srcRect t="13913" b="507"/>
          <a:stretch/>
        </p:blipFill>
        <p:spPr>
          <a:xfrm>
            <a:off x="5122122" y="3256584"/>
            <a:ext cx="4153878" cy="2369895"/>
          </a:xfrm>
          <a:prstGeom prst="rect">
            <a:avLst/>
          </a:prstGeom>
        </p:spPr>
      </p:pic>
    </p:spTree>
    <p:extLst>
      <p:ext uri="{BB962C8B-B14F-4D97-AF65-F5344CB8AC3E}">
        <p14:creationId xmlns:p14="http://schemas.microsoft.com/office/powerpoint/2010/main" val="4082465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40000" y="972000"/>
            <a:ext cx="9360000" cy="360000"/>
          </a:xfrm>
        </p:spPr>
        <p:txBody>
          <a:bodyPr/>
          <a:lstStyle/>
          <a:p>
            <a:r>
              <a:rPr lang="fr-FR" sz="1800" dirty="0" err="1"/>
              <a:t>Continuing</a:t>
            </a:r>
            <a:r>
              <a:rPr lang="fr-FR" sz="1800" dirty="0"/>
              <a:t> training</a:t>
            </a:r>
          </a:p>
        </p:txBody>
      </p:sp>
      <p:sp>
        <p:nvSpPr>
          <p:cNvPr id="4" name="Espace réservé du contenu 3"/>
          <p:cNvSpPr>
            <a:spLocks noGrp="1"/>
          </p:cNvSpPr>
          <p:nvPr>
            <p:ph sz="half" idx="2"/>
          </p:nvPr>
        </p:nvSpPr>
        <p:spPr>
          <a:xfrm>
            <a:off x="540000" y="1389600"/>
            <a:ext cx="4320000" cy="4590000"/>
          </a:xfrm>
        </p:spPr>
        <p:txBody>
          <a:bodyPr/>
          <a:lstStyle/>
          <a:p>
            <a:pPr marL="0" indent="0" algn="just">
              <a:spcBef>
                <a:spcPts val="1200"/>
              </a:spcBef>
              <a:buNone/>
            </a:pPr>
            <a:r>
              <a:rPr lang="en-US" sz="1000" dirty="0">
                <a:solidFill>
                  <a:srgbClr val="595959"/>
                </a:solidFill>
              </a:rPr>
              <a:t>Training is the subject of a procedure that is part of the firm’s quality system, and it involves all of the technical personnel, including the persons dedicated to public accounting activities who are not involved in legal certification missions.</a:t>
            </a:r>
          </a:p>
          <a:p>
            <a:pPr marL="0" indent="0" algn="just">
              <a:spcBef>
                <a:spcPts val="1200"/>
              </a:spcBef>
              <a:buNone/>
            </a:pPr>
            <a:r>
              <a:rPr lang="en-US" sz="1000" dirty="0">
                <a:solidFill>
                  <a:srgbClr val="595959"/>
                </a:solidFill>
              </a:rPr>
              <a:t>The essential elements of this procedure are the following:</a:t>
            </a:r>
          </a:p>
          <a:p>
            <a:pPr marL="139700" algn="just">
              <a:spcBef>
                <a:spcPts val="1200"/>
              </a:spcBef>
              <a:buFont typeface="Arial" panose="020B0604020202020204" pitchFamily="34" charset="0"/>
              <a:buChar char="•"/>
            </a:pPr>
            <a:r>
              <a:rPr lang="en-US" sz="1000" dirty="0">
                <a:solidFill>
                  <a:srgbClr val="595959"/>
                </a:solidFill>
              </a:rPr>
              <a:t>Annual orientation meetings from the management committee.</a:t>
            </a:r>
          </a:p>
          <a:p>
            <a:pPr marL="139700" algn="just">
              <a:spcBef>
                <a:spcPts val="1200"/>
              </a:spcBef>
              <a:buFont typeface="Arial" panose="020B0604020202020204" pitchFamily="34" charset="0"/>
              <a:buChar char="•"/>
            </a:pPr>
            <a:r>
              <a:rPr lang="en-US" sz="1000" dirty="0">
                <a:solidFill>
                  <a:srgbClr val="595959"/>
                </a:solidFill>
              </a:rPr>
              <a:t>Preparation of an annual training plan on the basis of the individual needs.</a:t>
            </a:r>
          </a:p>
          <a:p>
            <a:pPr marL="139700" algn="just">
              <a:spcBef>
                <a:spcPts val="1200"/>
              </a:spcBef>
              <a:buFont typeface="Arial" panose="020B0604020202020204" pitchFamily="34" charset="0"/>
              <a:buChar char="•"/>
            </a:pPr>
            <a:r>
              <a:rPr lang="en-US" sz="1000" dirty="0">
                <a:solidFill>
                  <a:srgbClr val="595959"/>
                </a:solidFill>
              </a:rPr>
              <a:t>The training plan includes a basic course of study, specific general actions, individual actions, the preparation for professional examinations and the completion of the mandatory work placements. </a:t>
            </a:r>
          </a:p>
          <a:p>
            <a:pPr marL="139700" algn="just">
              <a:spcBef>
                <a:spcPts val="1200"/>
              </a:spcBef>
              <a:buFont typeface="Arial" panose="020B0604020202020204" pitchFamily="34" charset="0"/>
              <a:buChar char="•"/>
            </a:pPr>
            <a:r>
              <a:rPr lang="en-US" sz="1000" dirty="0">
                <a:solidFill>
                  <a:srgbClr val="595959"/>
                </a:solidFill>
              </a:rPr>
              <a:t>The employees involved in legal certification missions must follow a basic course of study that primarily includes the following </a:t>
            </a:r>
            <a:br>
              <a:rPr lang="en-US" sz="1000" dirty="0">
                <a:solidFill>
                  <a:srgbClr val="595959"/>
                </a:solidFill>
              </a:rPr>
            </a:br>
            <a:r>
              <a:rPr lang="en-US" sz="1000" dirty="0">
                <a:solidFill>
                  <a:srgbClr val="595959"/>
                </a:solidFill>
              </a:rPr>
              <a:t>topics : audit techniques, taxation, legal aspects of the statutory auditor mission, consolidation, financial techniques and office automation tools.</a:t>
            </a:r>
          </a:p>
          <a:p>
            <a:pPr marL="139700" algn="just">
              <a:spcBef>
                <a:spcPts val="1200"/>
              </a:spcBef>
              <a:buFont typeface="Arial" panose="020B0604020202020204" pitchFamily="34" charset="0"/>
              <a:buChar char="•"/>
            </a:pPr>
            <a:r>
              <a:rPr lang="en-US" sz="1000" dirty="0">
                <a:solidFill>
                  <a:srgbClr val="595959"/>
                </a:solidFill>
              </a:rPr>
              <a:t>Formalization of an annual appraisal.</a:t>
            </a:r>
          </a:p>
        </p:txBody>
      </p:sp>
      <p:sp>
        <p:nvSpPr>
          <p:cNvPr id="5" name="Espace réservé du contenu 4"/>
          <p:cNvSpPr>
            <a:spLocks noGrp="1"/>
          </p:cNvSpPr>
          <p:nvPr>
            <p:ph sz="quarter" idx="4"/>
          </p:nvPr>
        </p:nvSpPr>
        <p:spPr>
          <a:xfrm>
            <a:off x="5040000" y="1389600"/>
            <a:ext cx="4320000" cy="4590000"/>
          </a:xfrm>
        </p:spPr>
        <p:txBody>
          <a:bodyPr>
            <a:normAutofit/>
          </a:bodyPr>
          <a:lstStyle/>
          <a:p>
            <a:pPr marL="88900" indent="0" algn="just">
              <a:spcBef>
                <a:spcPts val="1200"/>
              </a:spcBef>
              <a:buNone/>
            </a:pPr>
            <a:r>
              <a:rPr lang="en-GB" sz="1000" dirty="0">
                <a:solidFill>
                  <a:srgbClr val="595959"/>
                </a:solidFill>
              </a:rPr>
              <a:t>Aca Nexia management declares that it has set up a training plan for the partners and registered statutory auditors, in response to the training obligations in effect as of January 1</a:t>
            </a:r>
            <a:r>
              <a:rPr lang="en-GB" sz="1000" baseline="30000" dirty="0">
                <a:solidFill>
                  <a:srgbClr val="595959"/>
                </a:solidFill>
              </a:rPr>
              <a:t>st</a:t>
            </a:r>
            <a:r>
              <a:rPr lang="en-GB" sz="1000" dirty="0">
                <a:solidFill>
                  <a:srgbClr val="595959"/>
                </a:solidFill>
              </a:rPr>
              <a:t> 2009 pursuant to the order of 19 December 2008, which requires a period of 120 hours of training that must be provided over an interval of 3 consecutive years.</a:t>
            </a:r>
            <a:endParaRPr lang="fr-FR" sz="1000" dirty="0">
              <a:solidFill>
                <a:srgbClr val="595959"/>
              </a:solidFill>
            </a:endParaRPr>
          </a:p>
          <a:p>
            <a:pPr>
              <a:spcBef>
                <a:spcPts val="1200"/>
              </a:spcBef>
            </a:pPr>
            <a:endParaRPr lang="fr-FR" sz="1000" dirty="0">
              <a:solidFill>
                <a:srgbClr val="595959"/>
              </a:solidFill>
            </a:endParaRPr>
          </a:p>
          <a:p>
            <a:pPr>
              <a:spcBef>
                <a:spcPts val="1200"/>
              </a:spcBef>
            </a:pPr>
            <a:r>
              <a:rPr lang="fr-FR" sz="1000" dirty="0">
                <a:solidFill>
                  <a:srgbClr val="595959"/>
                </a:solidFill>
              </a:rPr>
              <a:t>Paris, </a:t>
            </a:r>
            <a:r>
              <a:rPr lang="fr-FR" sz="1000" dirty="0" err="1">
                <a:solidFill>
                  <a:srgbClr val="595959"/>
                </a:solidFill>
              </a:rPr>
              <a:t>December</a:t>
            </a:r>
            <a:r>
              <a:rPr lang="fr-FR" sz="1000" dirty="0">
                <a:solidFill>
                  <a:srgbClr val="595959"/>
                </a:solidFill>
              </a:rPr>
              <a:t> 14</a:t>
            </a:r>
            <a:r>
              <a:rPr lang="fr-FR" sz="1000" baseline="30000" dirty="0">
                <a:solidFill>
                  <a:srgbClr val="595959"/>
                </a:solidFill>
              </a:rPr>
              <a:t>th</a:t>
            </a:r>
            <a:r>
              <a:rPr lang="fr-FR" sz="1000" dirty="0">
                <a:solidFill>
                  <a:srgbClr val="595959"/>
                </a:solidFill>
              </a:rPr>
              <a:t>, 2021</a:t>
            </a:r>
          </a:p>
          <a:p>
            <a:pPr>
              <a:spcBef>
                <a:spcPts val="1200"/>
              </a:spcBef>
            </a:pPr>
            <a:r>
              <a:rPr lang="fr-FR" sz="1000" dirty="0">
                <a:solidFill>
                  <a:srgbClr val="595959"/>
                </a:solidFill>
              </a:rPr>
              <a:t>For the management </a:t>
            </a:r>
            <a:r>
              <a:rPr lang="fr-FR" sz="1000" dirty="0" err="1">
                <a:solidFill>
                  <a:srgbClr val="595959"/>
                </a:solidFill>
              </a:rPr>
              <a:t>committee</a:t>
            </a:r>
            <a:endParaRPr lang="fr-FR" sz="1000" dirty="0">
              <a:solidFill>
                <a:srgbClr val="595959"/>
              </a:solidFill>
            </a:endParaRPr>
          </a:p>
          <a:p>
            <a:pPr>
              <a:spcBef>
                <a:spcPts val="1200"/>
              </a:spcBef>
            </a:pPr>
            <a:r>
              <a:rPr lang="fr-FR" sz="1000" dirty="0">
                <a:solidFill>
                  <a:srgbClr val="595959"/>
                </a:solidFill>
              </a:rPr>
              <a:t>Olivier Lelong</a:t>
            </a:r>
          </a:p>
          <a:p>
            <a:pPr algn="just">
              <a:spcBef>
                <a:spcPts val="1200"/>
              </a:spcBef>
            </a:pPr>
            <a:r>
              <a:rPr lang="fr-FR" sz="1000" dirty="0">
                <a:solidFill>
                  <a:srgbClr val="595959"/>
                </a:solidFill>
              </a:rPr>
              <a:t>Signature</a:t>
            </a:r>
          </a:p>
        </p:txBody>
      </p:sp>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18</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Human </a:t>
            </a:r>
            <a:r>
              <a:rPr lang="fr-FR" sz="2600" b="1" dirty="0" err="1"/>
              <a:t>resources</a:t>
            </a:r>
            <a:endParaRPr lang="fr-FR" sz="2600" b="1" dirty="0"/>
          </a:p>
        </p:txBody>
      </p:sp>
      <p:sp>
        <p:nvSpPr>
          <p:cNvPr id="10" name="Espace réservé du pied de page 6">
            <a:extLst>
              <a:ext uri="{FF2B5EF4-FFF2-40B4-BE49-F238E27FC236}">
                <a16:creationId xmlns:a16="http://schemas.microsoft.com/office/drawing/2014/main" id="{3EBC386C-6F53-43F5-9E60-1C9F53DA6203}"/>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Tree>
    <p:extLst>
      <p:ext uri="{BB962C8B-B14F-4D97-AF65-F5344CB8AC3E}">
        <p14:creationId xmlns:p14="http://schemas.microsoft.com/office/powerpoint/2010/main" val="105474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416496" y="5949280"/>
            <a:ext cx="2088232" cy="720000"/>
          </a:xfrm>
        </p:spPr>
        <p:txBody>
          <a:bodyPr/>
          <a:lstStyle/>
          <a:p>
            <a:r>
              <a:rPr lang="fr-FR" dirty="0">
                <a:solidFill>
                  <a:srgbClr val="0D5257"/>
                </a:solidFill>
              </a:rPr>
              <a:t>www.aca.nexia.fr</a:t>
            </a:r>
          </a:p>
        </p:txBody>
      </p:sp>
    </p:spTree>
    <p:extLst>
      <p:ext uri="{BB962C8B-B14F-4D97-AF65-F5344CB8AC3E}">
        <p14:creationId xmlns:p14="http://schemas.microsoft.com/office/powerpoint/2010/main" val="172212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5379F1D-847B-41EE-B6D6-EBBEC5B01555}"/>
              </a:ext>
            </a:extLst>
          </p:cNvPr>
          <p:cNvSpPr/>
          <p:nvPr/>
        </p:nvSpPr>
        <p:spPr>
          <a:xfrm>
            <a:off x="550212" y="1506900"/>
            <a:ext cx="2948940" cy="31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D066495-835E-452F-900D-0E124975E676}"/>
              </a:ext>
            </a:extLst>
          </p:cNvPr>
          <p:cNvSpPr/>
          <p:nvPr/>
        </p:nvSpPr>
        <p:spPr>
          <a:xfrm>
            <a:off x="3651014" y="1506900"/>
            <a:ext cx="2858038" cy="31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290F833-3862-4D9B-872D-6612651A65BB}"/>
              </a:ext>
            </a:extLst>
          </p:cNvPr>
          <p:cNvSpPr/>
          <p:nvPr/>
        </p:nvSpPr>
        <p:spPr>
          <a:xfrm>
            <a:off x="6681697" y="1506900"/>
            <a:ext cx="2858038" cy="31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0193AD6-BFBB-43B2-87E5-785EBA6CA3BE}"/>
              </a:ext>
            </a:extLst>
          </p:cNvPr>
          <p:cNvSpPr/>
          <p:nvPr/>
        </p:nvSpPr>
        <p:spPr>
          <a:xfrm>
            <a:off x="3651014" y="3573016"/>
            <a:ext cx="2858038" cy="312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360000"/>
            <a:ext cx="9360000" cy="540000"/>
          </a:xfrm>
        </p:spPr>
        <p:txBody>
          <a:bodyPr/>
          <a:lstStyle/>
          <a:p>
            <a:r>
              <a:rPr lang="en-GB" sz="2600" b="1" dirty="0">
                <a:solidFill>
                  <a:schemeClr val="accent1"/>
                </a:solidFill>
              </a:rPr>
              <a:t>Summary</a:t>
            </a:r>
          </a:p>
        </p:txBody>
      </p:sp>
      <p:sp>
        <p:nvSpPr>
          <p:cNvPr id="3" name="Espace réservé du texte 2"/>
          <p:cNvSpPr>
            <a:spLocks noGrp="1"/>
          </p:cNvSpPr>
          <p:nvPr>
            <p:ph type="body" idx="1"/>
          </p:nvPr>
        </p:nvSpPr>
        <p:spPr>
          <a:xfrm>
            <a:off x="540000" y="883102"/>
            <a:ext cx="3404888" cy="360000"/>
          </a:xfrm>
        </p:spPr>
        <p:txBody>
          <a:bodyPr/>
          <a:lstStyle/>
          <a:p>
            <a:r>
              <a:rPr lang="en-GB" sz="1800" b="0" dirty="0">
                <a:solidFill>
                  <a:schemeClr val="accent2"/>
                </a:solidFill>
              </a:rPr>
              <a:t>Transparency report 2021</a:t>
            </a:r>
          </a:p>
        </p:txBody>
      </p:sp>
      <p:sp>
        <p:nvSpPr>
          <p:cNvPr id="4" name="Espace réservé du contenu 3"/>
          <p:cNvSpPr>
            <a:spLocks noGrp="1"/>
          </p:cNvSpPr>
          <p:nvPr>
            <p:ph sz="half" idx="2"/>
          </p:nvPr>
        </p:nvSpPr>
        <p:spPr>
          <a:xfrm>
            <a:off x="533848" y="1484784"/>
            <a:ext cx="2987097" cy="3711102"/>
          </a:xfrm>
          <a:ln>
            <a:noFill/>
          </a:ln>
        </p:spPr>
        <p:txBody>
          <a:bodyPr numCol="1">
            <a:noAutofit/>
          </a:bodyPr>
          <a:lstStyle/>
          <a:p>
            <a:pPr marL="228600" indent="-228600">
              <a:spcBef>
                <a:spcPts val="0"/>
              </a:spcBef>
              <a:buFont typeface="+mj-lt"/>
              <a:buAutoNum type="arabicPeriod"/>
              <a:tabLst>
                <a:tab pos="2700000" algn="l"/>
              </a:tabLst>
            </a:pPr>
            <a:r>
              <a:rPr lang="en-GB" sz="1800" dirty="0">
                <a:solidFill>
                  <a:schemeClr val="bg1"/>
                </a:solidFill>
              </a:rPr>
              <a:t>Our firm	</a:t>
            </a:r>
            <a:r>
              <a:rPr lang="en-GB" sz="1000" dirty="0">
                <a:solidFill>
                  <a:schemeClr val="bg1"/>
                </a:solidFill>
              </a:rPr>
              <a:t>3</a:t>
            </a:r>
          </a:p>
          <a:p>
            <a:pPr marL="260350" lvl="1" indent="0">
              <a:spcBef>
                <a:spcPts val="600"/>
              </a:spcBef>
              <a:buNone/>
              <a:tabLst>
                <a:tab pos="2700000" algn="l"/>
              </a:tabLst>
            </a:pPr>
            <a:r>
              <a:rPr lang="en-GB" sz="1400" dirty="0">
                <a:solidFill>
                  <a:schemeClr val="accent2"/>
                </a:solidFill>
              </a:rPr>
              <a:t>Aca Nexia</a:t>
            </a:r>
            <a:r>
              <a:rPr lang="en-GB" sz="1400" dirty="0"/>
              <a:t>	</a:t>
            </a:r>
            <a:r>
              <a:rPr lang="en-GB" sz="1000" dirty="0"/>
              <a:t>4</a:t>
            </a:r>
          </a:p>
          <a:p>
            <a:pPr lvl="1" indent="0">
              <a:spcBef>
                <a:spcPts val="200"/>
              </a:spcBef>
              <a:buNone/>
              <a:tabLst>
                <a:tab pos="2700000" algn="l"/>
              </a:tabLst>
            </a:pPr>
            <a:r>
              <a:rPr lang="en-GB" sz="1000" dirty="0"/>
              <a:t>The group	4</a:t>
            </a:r>
          </a:p>
          <a:p>
            <a:pPr lvl="1" indent="0">
              <a:spcBef>
                <a:spcPts val="200"/>
              </a:spcBef>
              <a:buNone/>
              <a:tabLst>
                <a:tab pos="2700000" algn="l"/>
              </a:tabLst>
            </a:pPr>
            <a:r>
              <a:rPr lang="en-GB" sz="1000" dirty="0"/>
              <a:t>Activities	4</a:t>
            </a:r>
          </a:p>
          <a:p>
            <a:pPr lvl="1" indent="0">
              <a:spcBef>
                <a:spcPts val="200"/>
              </a:spcBef>
              <a:buNone/>
              <a:tabLst>
                <a:tab pos="2700000" algn="l"/>
              </a:tabLst>
            </a:pPr>
            <a:r>
              <a:rPr lang="en-GB" sz="1000" dirty="0"/>
              <a:t>2020-2021 fees per activities	5</a:t>
            </a:r>
          </a:p>
          <a:p>
            <a:pPr lvl="1" indent="0">
              <a:spcBef>
                <a:spcPts val="200"/>
              </a:spcBef>
              <a:buNone/>
              <a:tabLst>
                <a:tab pos="2700000" algn="l"/>
              </a:tabLst>
            </a:pPr>
            <a:r>
              <a:rPr lang="en-GB" sz="1000" dirty="0"/>
              <a:t>Organization	5</a:t>
            </a:r>
          </a:p>
          <a:p>
            <a:pPr lvl="1" indent="0">
              <a:spcBef>
                <a:spcPts val="200"/>
              </a:spcBef>
              <a:buNone/>
              <a:tabLst>
                <a:tab pos="2700000" algn="l"/>
              </a:tabLst>
            </a:pPr>
            <a:r>
              <a:rPr lang="en-GB" sz="1000" dirty="0"/>
              <a:t>Governance	6</a:t>
            </a:r>
          </a:p>
          <a:p>
            <a:pPr marL="260350" lvl="1" indent="0">
              <a:spcBef>
                <a:spcPts val="600"/>
              </a:spcBef>
              <a:buNone/>
              <a:tabLst>
                <a:tab pos="2700000" algn="l"/>
              </a:tabLst>
            </a:pPr>
            <a:r>
              <a:rPr lang="en-GB" sz="1400" dirty="0">
                <a:solidFill>
                  <a:schemeClr val="accent2"/>
                </a:solidFill>
              </a:rPr>
              <a:t>ATH</a:t>
            </a:r>
            <a:r>
              <a:rPr lang="en-GB" sz="1400" dirty="0">
                <a:solidFill>
                  <a:schemeClr val="accent1"/>
                </a:solidFill>
              </a:rPr>
              <a:t>	</a:t>
            </a:r>
            <a:r>
              <a:rPr lang="en-GB" sz="1000" dirty="0">
                <a:solidFill>
                  <a:schemeClr val="accent2"/>
                </a:solidFill>
              </a:rPr>
              <a:t>7</a:t>
            </a:r>
          </a:p>
          <a:p>
            <a:pPr marL="260350" lvl="1" indent="0">
              <a:spcBef>
                <a:spcPts val="600"/>
              </a:spcBef>
              <a:buNone/>
              <a:tabLst>
                <a:tab pos="2700000" algn="l"/>
              </a:tabLst>
            </a:pPr>
            <a:r>
              <a:rPr lang="en-GB" sz="1400" dirty="0">
                <a:solidFill>
                  <a:schemeClr val="accent2"/>
                </a:solidFill>
              </a:rPr>
              <a:t>Nexia International</a:t>
            </a:r>
            <a:r>
              <a:rPr lang="en-GB" sz="1400" dirty="0">
                <a:solidFill>
                  <a:srgbClr val="0D5257"/>
                </a:solidFill>
              </a:rPr>
              <a:t>	</a:t>
            </a:r>
            <a:r>
              <a:rPr lang="en-GB" sz="1000" dirty="0">
                <a:solidFill>
                  <a:srgbClr val="575757"/>
                </a:solidFill>
              </a:rPr>
              <a:t>7</a:t>
            </a:r>
          </a:p>
          <a:p>
            <a:pPr lvl="1" indent="0">
              <a:spcBef>
                <a:spcPts val="200"/>
              </a:spcBef>
              <a:buNone/>
              <a:tabLst>
                <a:tab pos="2700000" algn="l"/>
              </a:tabLst>
            </a:pPr>
            <a:r>
              <a:rPr lang="en-GB" sz="1000" dirty="0"/>
              <a:t>Governance	7</a:t>
            </a:r>
          </a:p>
          <a:p>
            <a:pPr lvl="1" indent="0">
              <a:spcBef>
                <a:spcPts val="200"/>
              </a:spcBef>
              <a:buNone/>
              <a:tabLst>
                <a:tab pos="2700000" algn="l"/>
              </a:tabLst>
            </a:pPr>
            <a:r>
              <a:rPr lang="en-GB" sz="1000" dirty="0"/>
              <a:t>Members independence	8</a:t>
            </a:r>
          </a:p>
          <a:p>
            <a:pPr lvl="1" indent="0">
              <a:spcBef>
                <a:spcPts val="200"/>
              </a:spcBef>
              <a:buNone/>
              <a:tabLst>
                <a:tab pos="2700000" algn="l"/>
              </a:tabLst>
            </a:pPr>
            <a:r>
              <a:rPr lang="en-GB" sz="1000" dirty="0"/>
              <a:t>Resources	8</a:t>
            </a:r>
          </a:p>
          <a:p>
            <a:pPr lvl="1" indent="0">
              <a:spcBef>
                <a:spcPts val="200"/>
              </a:spcBef>
              <a:buNone/>
              <a:tabLst>
                <a:tab pos="2700000" algn="l"/>
              </a:tabLst>
            </a:pPr>
            <a:r>
              <a:rPr lang="en-GB" sz="1000" dirty="0"/>
              <a:t>Brand	9</a:t>
            </a:r>
          </a:p>
          <a:p>
            <a:pPr lvl="1" indent="0">
              <a:spcBef>
                <a:spcPts val="200"/>
              </a:spcBef>
              <a:buNone/>
              <a:tabLst>
                <a:tab pos="2700000" algn="l"/>
              </a:tabLst>
            </a:pPr>
            <a:r>
              <a:rPr lang="en-GB" sz="1000" dirty="0"/>
              <a:t>Quality control	9</a:t>
            </a:r>
          </a:p>
          <a:p>
            <a:pPr lvl="1" indent="0">
              <a:spcBef>
                <a:spcPts val="200"/>
              </a:spcBef>
              <a:buNone/>
              <a:tabLst>
                <a:tab pos="2700000" algn="l"/>
              </a:tabLst>
            </a:pPr>
            <a:r>
              <a:rPr lang="en-GB" sz="1000" dirty="0"/>
              <a:t>Nexia France	9</a:t>
            </a:r>
          </a:p>
        </p:txBody>
      </p:sp>
      <p:sp>
        <p:nvSpPr>
          <p:cNvPr id="5" name="Espace réservé de la date 4"/>
          <p:cNvSpPr>
            <a:spLocks noGrp="1"/>
          </p:cNvSpPr>
          <p:nvPr>
            <p:ph type="dt" sz="half" idx="10"/>
          </p:nvPr>
        </p:nvSpPr>
        <p:spPr>
          <a:xfrm>
            <a:off x="744482" y="6388948"/>
            <a:ext cx="806431" cy="197344"/>
          </a:xfrm>
        </p:spPr>
        <p:txBody>
          <a:bodyPr/>
          <a:lstStyle/>
          <a:p>
            <a:r>
              <a:rPr lang="fr-FR" dirty="0"/>
              <a:t>2021</a:t>
            </a:r>
          </a:p>
        </p:txBody>
      </p:sp>
      <p:sp>
        <p:nvSpPr>
          <p:cNvPr id="6" name="Espace réservé du pied de page 5"/>
          <p:cNvSpPr>
            <a:spLocks noGrp="1"/>
          </p:cNvSpPr>
          <p:nvPr>
            <p:ph type="ftr" sz="quarter" idx="11"/>
          </p:nvPr>
        </p:nvSpPr>
        <p:spPr>
          <a:xfrm>
            <a:off x="1730809" y="6380070"/>
            <a:ext cx="6120000" cy="215100"/>
          </a:xfrm>
        </p:spPr>
        <p:txBody>
          <a:bodyPr/>
          <a:lstStyle/>
          <a:p>
            <a:r>
              <a:rPr lang="fr-FR" dirty="0"/>
              <a:t>Aca Nexia – </a:t>
            </a:r>
            <a:r>
              <a:rPr lang="fr-FR" dirty="0" err="1"/>
              <a:t>Transparency</a:t>
            </a:r>
            <a:r>
              <a:rPr lang="fr-FR" dirty="0"/>
              <a:t> report</a:t>
            </a:r>
          </a:p>
        </p:txBody>
      </p:sp>
      <p:sp>
        <p:nvSpPr>
          <p:cNvPr id="7" name="Espace réservé du numéro de diapositive 6"/>
          <p:cNvSpPr>
            <a:spLocks noGrp="1"/>
          </p:cNvSpPr>
          <p:nvPr>
            <p:ph type="sldNum" sz="quarter" idx="12"/>
          </p:nvPr>
        </p:nvSpPr>
        <p:spPr>
          <a:xfrm>
            <a:off x="219722" y="6300000"/>
            <a:ext cx="360000" cy="360000"/>
          </a:xfrm>
        </p:spPr>
        <p:txBody>
          <a:bodyPr/>
          <a:lstStyle/>
          <a:p>
            <a:fld id="{12BEEFC1-65F7-4794-8C02-662DE7BA6867}" type="slidenum">
              <a:rPr lang="fr-FR" smtClean="0"/>
              <a:t>2</a:t>
            </a:fld>
            <a:endParaRPr lang="fr-FR" dirty="0"/>
          </a:p>
        </p:txBody>
      </p:sp>
      <p:sp>
        <p:nvSpPr>
          <p:cNvPr id="8" name="ZoneTexte 7"/>
          <p:cNvSpPr txBox="1"/>
          <p:nvPr/>
        </p:nvSpPr>
        <p:spPr>
          <a:xfrm>
            <a:off x="550212" y="5772104"/>
            <a:ext cx="7715156" cy="400110"/>
          </a:xfrm>
          <a:prstGeom prst="rect">
            <a:avLst/>
          </a:prstGeom>
          <a:noFill/>
        </p:spPr>
        <p:txBody>
          <a:bodyPr wrap="square" rtlCol="0">
            <a:spAutoFit/>
          </a:bodyPr>
          <a:lstStyle/>
          <a:p>
            <a:r>
              <a:rPr lang="en-US" sz="1000" i="1" dirty="0">
                <a:solidFill>
                  <a:srgbClr val="595959"/>
                </a:solidFill>
              </a:rPr>
              <a:t>Pursuant art R823-21 of the French commercial Code, Statutory auditors of Public Interest Entities publish a transparency report on their website within the 4 months of the closing of the fiscal year.</a:t>
            </a:r>
          </a:p>
        </p:txBody>
      </p:sp>
      <p:sp>
        <p:nvSpPr>
          <p:cNvPr id="12" name="Espace réservé du contenu 3">
            <a:extLst>
              <a:ext uri="{FF2B5EF4-FFF2-40B4-BE49-F238E27FC236}">
                <a16:creationId xmlns:a16="http://schemas.microsoft.com/office/drawing/2014/main" id="{0387D940-AE18-4F1E-B731-51FE0076DDFA}"/>
              </a:ext>
            </a:extLst>
          </p:cNvPr>
          <p:cNvSpPr txBox="1">
            <a:spLocks/>
          </p:cNvSpPr>
          <p:nvPr/>
        </p:nvSpPr>
        <p:spPr>
          <a:xfrm>
            <a:off x="3672807" y="1484784"/>
            <a:ext cx="2915609" cy="3702536"/>
          </a:xfrm>
          <a:prstGeom prst="rect">
            <a:avLst/>
          </a:prstGeom>
          <a:ln>
            <a:noFill/>
          </a:ln>
        </p:spPr>
        <p:txBody>
          <a:bodyPr vert="horz" lIns="91440" tIns="45720" rIns="91440" bIns="45720" numCol="1" rtlCol="0">
            <a:no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0"/>
              </a:spcBef>
              <a:buNone/>
              <a:tabLst>
                <a:tab pos="2509838" algn="l"/>
              </a:tabLst>
            </a:pPr>
            <a:r>
              <a:rPr lang="fr-FR" sz="1800" dirty="0">
                <a:solidFill>
                  <a:schemeClr val="bg1"/>
                </a:solidFill>
              </a:rPr>
              <a:t>2. Risk management	</a:t>
            </a:r>
            <a:r>
              <a:rPr lang="fr-FR" sz="1000" dirty="0">
                <a:solidFill>
                  <a:schemeClr val="bg1"/>
                </a:solidFill>
              </a:rPr>
              <a:t>10</a:t>
            </a:r>
          </a:p>
          <a:p>
            <a:pPr marL="260350" lvl="1" indent="0">
              <a:spcBef>
                <a:spcPts val="600"/>
              </a:spcBef>
              <a:buNone/>
              <a:tabLst>
                <a:tab pos="2509838" algn="l"/>
              </a:tabLst>
            </a:pPr>
            <a:r>
              <a:rPr lang="fr-FR" sz="1400" dirty="0">
                <a:solidFill>
                  <a:schemeClr val="accent2"/>
                </a:solidFill>
              </a:rPr>
              <a:t>Independence</a:t>
            </a:r>
            <a:r>
              <a:rPr lang="fr-FR" sz="1400" dirty="0">
                <a:solidFill>
                  <a:srgbClr val="0D5257"/>
                </a:solidFill>
              </a:rPr>
              <a:t>	</a:t>
            </a:r>
            <a:r>
              <a:rPr lang="fr-FR" sz="1000" dirty="0">
                <a:solidFill>
                  <a:srgbClr val="0D5257"/>
                </a:solidFill>
              </a:rPr>
              <a:t>11</a:t>
            </a:r>
          </a:p>
          <a:p>
            <a:pPr lvl="1" indent="0">
              <a:spcBef>
                <a:spcPts val="200"/>
              </a:spcBef>
              <a:buNone/>
              <a:tabLst>
                <a:tab pos="2509838" algn="l"/>
              </a:tabLst>
            </a:pPr>
            <a:r>
              <a:rPr lang="en-GB" sz="1000" dirty="0"/>
              <a:t>Internal procedures	11</a:t>
            </a:r>
          </a:p>
          <a:p>
            <a:pPr lvl="1" indent="0">
              <a:spcBef>
                <a:spcPts val="200"/>
              </a:spcBef>
              <a:buNone/>
              <a:tabLst>
                <a:tab pos="2509838" algn="l"/>
              </a:tabLst>
            </a:pPr>
            <a:r>
              <a:rPr lang="en-GB" sz="1000" dirty="0"/>
              <a:t>Management declaration	11</a:t>
            </a:r>
          </a:p>
          <a:p>
            <a:pPr marL="263525" lvl="1" indent="0">
              <a:spcBef>
                <a:spcPts val="600"/>
              </a:spcBef>
              <a:buNone/>
              <a:tabLst>
                <a:tab pos="2509838" algn="l"/>
              </a:tabLst>
            </a:pPr>
            <a:r>
              <a:rPr lang="en-GB" sz="1400" dirty="0">
                <a:solidFill>
                  <a:schemeClr val="accent2"/>
                </a:solidFill>
              </a:rPr>
              <a:t>Quality control</a:t>
            </a:r>
            <a:r>
              <a:rPr lang="en-GB" sz="1400" dirty="0">
                <a:solidFill>
                  <a:srgbClr val="0D5257"/>
                </a:solidFill>
              </a:rPr>
              <a:t>	</a:t>
            </a:r>
            <a:r>
              <a:rPr lang="en-GB" sz="1000" dirty="0">
                <a:solidFill>
                  <a:srgbClr val="0D5257"/>
                </a:solidFill>
              </a:rPr>
              <a:t>12</a:t>
            </a:r>
          </a:p>
          <a:p>
            <a:pPr lvl="1" indent="0">
              <a:spcBef>
                <a:spcPts val="200"/>
              </a:spcBef>
              <a:buNone/>
              <a:tabLst>
                <a:tab pos="2509838" algn="l"/>
              </a:tabLst>
            </a:pPr>
            <a:r>
              <a:rPr lang="en-GB" sz="1000" dirty="0"/>
              <a:t>Quality system	12</a:t>
            </a:r>
          </a:p>
          <a:p>
            <a:pPr lvl="1" indent="0">
              <a:spcBef>
                <a:spcPts val="200"/>
              </a:spcBef>
              <a:buNone/>
              <a:tabLst>
                <a:tab pos="2509838" algn="l"/>
              </a:tabLst>
            </a:pPr>
            <a:r>
              <a:rPr lang="en-GB" sz="1000" dirty="0"/>
              <a:t>ATH verifications	13</a:t>
            </a:r>
          </a:p>
          <a:p>
            <a:pPr lvl="1" indent="0">
              <a:spcBef>
                <a:spcPts val="200"/>
              </a:spcBef>
              <a:buNone/>
              <a:tabLst>
                <a:tab pos="2509838" algn="l"/>
              </a:tabLst>
            </a:pPr>
            <a:r>
              <a:rPr lang="en-GB" sz="1000" dirty="0"/>
              <a:t>Management declaration	13</a:t>
            </a:r>
          </a:p>
          <a:p>
            <a:pPr lvl="1" indent="0">
              <a:spcBef>
                <a:spcPts val="200"/>
              </a:spcBef>
              <a:buNone/>
              <a:tabLst>
                <a:tab pos="2509838" algn="l"/>
              </a:tabLst>
            </a:pPr>
            <a:r>
              <a:rPr lang="en-GB" sz="1000" dirty="0"/>
              <a:t>External inspections	</a:t>
            </a:r>
            <a:r>
              <a:rPr lang="fr-FR" sz="1000" dirty="0"/>
              <a:t>13</a:t>
            </a:r>
          </a:p>
          <a:p>
            <a:pPr marL="0" indent="0">
              <a:spcBef>
                <a:spcPts val="1200"/>
              </a:spcBef>
              <a:buNone/>
              <a:tabLst>
                <a:tab pos="2509838" algn="l"/>
              </a:tabLst>
            </a:pPr>
            <a:r>
              <a:rPr lang="fr-FR" sz="1800" dirty="0">
                <a:solidFill>
                  <a:schemeClr val="bg1"/>
                </a:solidFill>
              </a:rPr>
              <a:t>3. Clients	</a:t>
            </a:r>
            <a:r>
              <a:rPr lang="fr-FR" sz="1000" dirty="0">
                <a:solidFill>
                  <a:schemeClr val="bg1"/>
                </a:solidFill>
              </a:rPr>
              <a:t>14</a:t>
            </a:r>
          </a:p>
          <a:p>
            <a:pPr marL="260350" lvl="1" indent="0">
              <a:spcBef>
                <a:spcPts val="600"/>
              </a:spcBef>
              <a:buNone/>
              <a:tabLst>
                <a:tab pos="2509838" algn="l"/>
              </a:tabLst>
            </a:pPr>
            <a:r>
              <a:rPr lang="fr-FR" sz="1400" dirty="0">
                <a:solidFill>
                  <a:schemeClr val="accent2"/>
                </a:solidFill>
              </a:rPr>
              <a:t>Turnover</a:t>
            </a:r>
            <a:r>
              <a:rPr lang="fr-FR" sz="1400" dirty="0">
                <a:solidFill>
                  <a:srgbClr val="0D5257"/>
                </a:solidFill>
              </a:rPr>
              <a:t>	</a:t>
            </a:r>
            <a:r>
              <a:rPr lang="fr-FR" sz="1000" dirty="0">
                <a:solidFill>
                  <a:srgbClr val="0D5257"/>
                </a:solidFill>
              </a:rPr>
              <a:t>15</a:t>
            </a:r>
          </a:p>
          <a:p>
            <a:pPr lvl="1" indent="0">
              <a:spcBef>
                <a:spcPts val="200"/>
              </a:spcBef>
              <a:buNone/>
              <a:tabLst>
                <a:tab pos="2509838" algn="l"/>
              </a:tabLst>
            </a:pPr>
            <a:r>
              <a:rPr lang="fr-FR" sz="1000" dirty="0"/>
              <a:t>Nexia International	15</a:t>
            </a:r>
          </a:p>
          <a:p>
            <a:pPr lvl="1" indent="0">
              <a:spcBef>
                <a:spcPts val="200"/>
              </a:spcBef>
              <a:buNone/>
              <a:tabLst>
                <a:tab pos="2509838" algn="l"/>
              </a:tabLst>
            </a:pPr>
            <a:r>
              <a:rPr lang="fr-FR" sz="1000" dirty="0"/>
              <a:t>Nexia France	15</a:t>
            </a:r>
          </a:p>
          <a:p>
            <a:pPr lvl="1" indent="0">
              <a:spcBef>
                <a:spcPts val="200"/>
              </a:spcBef>
              <a:buNone/>
              <a:tabLst>
                <a:tab pos="2509838" algn="l"/>
              </a:tabLst>
            </a:pPr>
            <a:r>
              <a:rPr lang="fr-FR" sz="1000" dirty="0"/>
              <a:t>Aca Nexia	15</a:t>
            </a:r>
          </a:p>
          <a:p>
            <a:pPr marL="260350" lvl="1" indent="0">
              <a:spcBef>
                <a:spcPts val="600"/>
              </a:spcBef>
              <a:buNone/>
              <a:tabLst>
                <a:tab pos="2509838" algn="l"/>
              </a:tabLst>
            </a:pPr>
            <a:r>
              <a:rPr lang="en-US" sz="1400" dirty="0">
                <a:solidFill>
                  <a:schemeClr val="accent2"/>
                </a:solidFill>
              </a:rPr>
              <a:t>PIE clients </a:t>
            </a:r>
            <a:r>
              <a:rPr lang="fr-FR" sz="1400" dirty="0">
                <a:solidFill>
                  <a:srgbClr val="0D5257"/>
                </a:solidFill>
              </a:rPr>
              <a:t>	</a:t>
            </a:r>
            <a:r>
              <a:rPr lang="fr-FR" sz="1000" dirty="0">
                <a:solidFill>
                  <a:srgbClr val="0D5257"/>
                </a:solidFill>
              </a:rPr>
              <a:t>15</a:t>
            </a:r>
          </a:p>
        </p:txBody>
      </p:sp>
      <p:sp>
        <p:nvSpPr>
          <p:cNvPr id="14" name="Espace réservé du contenu 3">
            <a:extLst>
              <a:ext uri="{FF2B5EF4-FFF2-40B4-BE49-F238E27FC236}">
                <a16:creationId xmlns:a16="http://schemas.microsoft.com/office/drawing/2014/main" id="{FD3FA2CA-436B-41E5-A6E5-099213913128}"/>
              </a:ext>
            </a:extLst>
          </p:cNvPr>
          <p:cNvSpPr txBox="1">
            <a:spLocks/>
          </p:cNvSpPr>
          <p:nvPr/>
        </p:nvSpPr>
        <p:spPr>
          <a:xfrm>
            <a:off x="6659904" y="1484784"/>
            <a:ext cx="2915609" cy="3702536"/>
          </a:xfrm>
          <a:prstGeom prst="rect">
            <a:avLst/>
          </a:prstGeom>
          <a:ln>
            <a:noFill/>
          </a:ln>
        </p:spPr>
        <p:txBody>
          <a:bodyPr vert="horz" lIns="91440" tIns="45720" rIns="91440" bIns="45720" numCol="1" rtlCol="0">
            <a:no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0" indent="0">
              <a:spcBef>
                <a:spcPts val="0"/>
              </a:spcBef>
              <a:buNone/>
              <a:tabLst>
                <a:tab pos="2509838" algn="l"/>
              </a:tabLst>
            </a:pPr>
            <a:r>
              <a:rPr lang="en-GB" sz="1600" dirty="0">
                <a:solidFill>
                  <a:schemeClr val="bg1"/>
                </a:solidFill>
              </a:rPr>
              <a:t>4.</a:t>
            </a:r>
            <a:r>
              <a:rPr lang="en-GB" sz="1800" dirty="0">
                <a:solidFill>
                  <a:schemeClr val="bg1"/>
                </a:solidFill>
              </a:rPr>
              <a:t> </a:t>
            </a:r>
            <a:r>
              <a:rPr lang="en-GB" sz="1600" dirty="0">
                <a:solidFill>
                  <a:schemeClr val="bg1"/>
                </a:solidFill>
              </a:rPr>
              <a:t>Human resources</a:t>
            </a:r>
            <a:r>
              <a:rPr lang="en-GB" sz="1800" dirty="0">
                <a:solidFill>
                  <a:schemeClr val="bg1"/>
                </a:solidFill>
              </a:rPr>
              <a:t>	</a:t>
            </a:r>
            <a:r>
              <a:rPr lang="en-GB" sz="1050" dirty="0">
                <a:solidFill>
                  <a:schemeClr val="bg1"/>
                </a:solidFill>
              </a:rPr>
              <a:t>16</a:t>
            </a:r>
            <a:endParaRPr lang="en-GB" sz="1000" dirty="0">
              <a:solidFill>
                <a:schemeClr val="bg1"/>
              </a:solidFill>
            </a:endParaRPr>
          </a:p>
          <a:p>
            <a:pPr marL="260350" lvl="1" indent="0">
              <a:spcBef>
                <a:spcPts val="600"/>
              </a:spcBef>
              <a:buNone/>
              <a:tabLst>
                <a:tab pos="2509838" algn="l"/>
              </a:tabLst>
            </a:pPr>
            <a:r>
              <a:rPr lang="en-GB" sz="1400" dirty="0">
                <a:solidFill>
                  <a:schemeClr val="accent2"/>
                </a:solidFill>
              </a:rPr>
              <a:t>Employees</a:t>
            </a:r>
            <a:r>
              <a:rPr lang="en-GB" sz="1400" dirty="0">
                <a:solidFill>
                  <a:srgbClr val="0D5257"/>
                </a:solidFill>
              </a:rPr>
              <a:t>	</a:t>
            </a:r>
            <a:r>
              <a:rPr lang="en-GB" sz="1000" dirty="0">
                <a:solidFill>
                  <a:srgbClr val="575757"/>
                </a:solidFill>
              </a:rPr>
              <a:t>17</a:t>
            </a:r>
          </a:p>
          <a:p>
            <a:pPr marL="260350" lvl="1" indent="0">
              <a:spcBef>
                <a:spcPts val="600"/>
              </a:spcBef>
              <a:buNone/>
              <a:tabLst>
                <a:tab pos="2509838" algn="l"/>
              </a:tabLst>
            </a:pPr>
            <a:r>
              <a:rPr lang="en-GB" sz="1400" dirty="0">
                <a:solidFill>
                  <a:schemeClr val="accent2"/>
                </a:solidFill>
              </a:rPr>
              <a:t>Partners</a:t>
            </a:r>
            <a:r>
              <a:rPr lang="en-GB" sz="1400" dirty="0">
                <a:solidFill>
                  <a:srgbClr val="0D5257"/>
                </a:solidFill>
              </a:rPr>
              <a:t>	</a:t>
            </a:r>
            <a:r>
              <a:rPr lang="en-GB" sz="1000" dirty="0">
                <a:solidFill>
                  <a:srgbClr val="575757"/>
                </a:solidFill>
              </a:rPr>
              <a:t>17</a:t>
            </a:r>
          </a:p>
          <a:p>
            <a:pPr marL="260350" lvl="1" indent="0">
              <a:spcBef>
                <a:spcPts val="600"/>
              </a:spcBef>
              <a:buNone/>
              <a:tabLst>
                <a:tab pos="2509838" algn="l"/>
              </a:tabLst>
            </a:pPr>
            <a:r>
              <a:rPr lang="en-GB" sz="1400" dirty="0">
                <a:solidFill>
                  <a:schemeClr val="accent2"/>
                </a:solidFill>
              </a:rPr>
              <a:t>Continuing</a:t>
            </a:r>
            <a:r>
              <a:rPr lang="en-GB" sz="1400" dirty="0">
                <a:solidFill>
                  <a:schemeClr val="accent1"/>
                </a:solidFill>
              </a:rPr>
              <a:t> </a:t>
            </a:r>
            <a:r>
              <a:rPr lang="en-GB" sz="1400" dirty="0">
                <a:solidFill>
                  <a:schemeClr val="accent2"/>
                </a:solidFill>
              </a:rPr>
              <a:t>training</a:t>
            </a:r>
            <a:r>
              <a:rPr lang="en-GB" sz="1400" dirty="0">
                <a:solidFill>
                  <a:srgbClr val="0D5257"/>
                </a:solidFill>
              </a:rPr>
              <a:t>	</a:t>
            </a:r>
            <a:r>
              <a:rPr lang="en-GB" sz="1000" dirty="0">
                <a:solidFill>
                  <a:srgbClr val="575757"/>
                </a:solidFill>
              </a:rPr>
              <a:t>18</a:t>
            </a:r>
          </a:p>
        </p:txBody>
      </p:sp>
    </p:spTree>
    <p:extLst>
      <p:ext uri="{BB962C8B-B14F-4D97-AF65-F5344CB8AC3E}">
        <p14:creationId xmlns:p14="http://schemas.microsoft.com/office/powerpoint/2010/main" val="139479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7">
            <a:extLst>
              <a:ext uri="{FF2B5EF4-FFF2-40B4-BE49-F238E27FC236}">
                <a16:creationId xmlns:a16="http://schemas.microsoft.com/office/drawing/2014/main" id="{BFDEA338-1BD6-475B-9CC1-59043C342832}"/>
              </a:ext>
            </a:extLst>
          </p:cNvPr>
          <p:cNvSpPr>
            <a:spLocks noGrp="1"/>
          </p:cNvSpPr>
          <p:nvPr>
            <p:ph type="ctrTitle"/>
          </p:nvPr>
        </p:nvSpPr>
        <p:spPr>
          <a:xfrm>
            <a:off x="810000" y="1800000"/>
            <a:ext cx="5040000" cy="540000"/>
          </a:xfrm>
        </p:spPr>
        <p:txBody>
          <a:bodyPr/>
          <a:lstStyle/>
          <a:p>
            <a:r>
              <a:rPr lang="fr-FR" b="1" dirty="0"/>
              <a:t>Our </a:t>
            </a:r>
            <a:r>
              <a:rPr lang="fr-FR" b="1" dirty="0" err="1"/>
              <a:t>firm</a:t>
            </a:r>
            <a:endParaRPr lang="fr-FR" b="1" dirty="0"/>
          </a:p>
        </p:txBody>
      </p:sp>
      <p:sp>
        <p:nvSpPr>
          <p:cNvPr id="7" name="Espace réservé du pied de page 5">
            <a:extLst>
              <a:ext uri="{FF2B5EF4-FFF2-40B4-BE49-F238E27FC236}">
                <a16:creationId xmlns:a16="http://schemas.microsoft.com/office/drawing/2014/main" id="{48FC87F6-66EE-4741-984C-BB67E984916E}"/>
              </a:ext>
            </a:extLst>
          </p:cNvPr>
          <p:cNvSpPr>
            <a:spLocks noGrp="1"/>
          </p:cNvSpPr>
          <p:nvPr>
            <p:ph type="ftr" sz="quarter" idx="11"/>
          </p:nvPr>
        </p:nvSpPr>
        <p:spPr>
          <a:xfrm>
            <a:off x="1022728" y="2430000"/>
            <a:ext cx="4254545" cy="1359040"/>
          </a:xfrm>
        </p:spPr>
        <p:txBody>
          <a:bodyPr/>
          <a:lstStyle/>
          <a:p>
            <a:pPr marL="342900" indent="-342900">
              <a:lnSpc>
                <a:spcPct val="150000"/>
              </a:lnSpc>
              <a:buClr>
                <a:schemeClr val="accent1"/>
              </a:buClr>
              <a:buFont typeface="Arial" panose="020B0604020202020204" pitchFamily="34" charset="0"/>
              <a:buChar char="•"/>
            </a:pPr>
            <a:r>
              <a:rPr lang="fr-FR" sz="1800" dirty="0">
                <a:solidFill>
                  <a:srgbClr val="575757"/>
                </a:solidFill>
              </a:rPr>
              <a:t>Aca Nexia</a:t>
            </a:r>
          </a:p>
          <a:p>
            <a:pPr marL="342900" indent="-342900">
              <a:lnSpc>
                <a:spcPct val="150000"/>
              </a:lnSpc>
              <a:buClr>
                <a:schemeClr val="accent1"/>
              </a:buClr>
              <a:buFont typeface="Arial" panose="020B0604020202020204" pitchFamily="34" charset="0"/>
              <a:buChar char="•"/>
            </a:pPr>
            <a:r>
              <a:rPr lang="fr-FR" sz="1800" dirty="0">
                <a:solidFill>
                  <a:srgbClr val="575757"/>
                </a:solidFill>
              </a:rPr>
              <a:t>ATH</a:t>
            </a:r>
          </a:p>
          <a:p>
            <a:pPr marL="342900" indent="-342900">
              <a:lnSpc>
                <a:spcPct val="150000"/>
              </a:lnSpc>
              <a:buClr>
                <a:schemeClr val="accent1"/>
              </a:buClr>
              <a:buFont typeface="Arial" panose="020B0604020202020204" pitchFamily="34" charset="0"/>
              <a:buChar char="•"/>
            </a:pPr>
            <a:r>
              <a:rPr lang="fr-FR" sz="1800" dirty="0">
                <a:solidFill>
                  <a:srgbClr val="575757"/>
                </a:solidFill>
              </a:rPr>
              <a:t>Nexia International</a:t>
            </a:r>
          </a:p>
        </p:txBody>
      </p:sp>
    </p:spTree>
    <p:extLst>
      <p:ext uri="{BB962C8B-B14F-4D97-AF65-F5344CB8AC3E}">
        <p14:creationId xmlns:p14="http://schemas.microsoft.com/office/powerpoint/2010/main" val="17839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26504" y="994963"/>
            <a:ext cx="9360000" cy="360000"/>
          </a:xfrm>
        </p:spPr>
        <p:txBody>
          <a:bodyPr/>
          <a:lstStyle/>
          <a:p>
            <a:r>
              <a:rPr lang="fr-FR" sz="1800" dirty="0">
                <a:solidFill>
                  <a:schemeClr val="accent2"/>
                </a:solidFill>
              </a:rPr>
              <a:t>Aca Nexia</a:t>
            </a:r>
          </a:p>
        </p:txBody>
      </p:sp>
      <p:sp>
        <p:nvSpPr>
          <p:cNvPr id="4" name="Espace réservé du contenu 3"/>
          <p:cNvSpPr>
            <a:spLocks noGrp="1"/>
          </p:cNvSpPr>
          <p:nvPr>
            <p:ph sz="half" idx="2"/>
          </p:nvPr>
        </p:nvSpPr>
        <p:spPr>
          <a:xfrm>
            <a:off x="526504" y="1412497"/>
            <a:ext cx="4320000" cy="2376543"/>
          </a:xfrm>
        </p:spPr>
        <p:txBody>
          <a:bodyPr lIns="90000">
            <a:noAutofit/>
          </a:bodyPr>
          <a:lstStyle/>
          <a:p>
            <a:pPr marL="0" indent="0" algn="just">
              <a:lnSpc>
                <a:spcPct val="120000"/>
              </a:lnSpc>
              <a:spcBef>
                <a:spcPts val="1200"/>
              </a:spcBef>
              <a:buNone/>
            </a:pPr>
            <a:r>
              <a:rPr lang="en-US" sz="1000" dirty="0">
                <a:solidFill>
                  <a:srgbClr val="5A5A5A"/>
                </a:solidFill>
              </a:rPr>
              <a:t>Aca Nexia is an audit, public accounting and consulting firm that, to 31 August 2021, generated a turnover of €30.5M with a total staff of 233 full-time equivalent (FTE) people, including 22 partners.  Staff as at August 31st 2021 amounts to 220 people.</a:t>
            </a:r>
            <a:endParaRPr lang="fr-FR" sz="1000" dirty="0">
              <a:solidFill>
                <a:srgbClr val="5A5A5A"/>
              </a:solidFill>
            </a:endParaRPr>
          </a:p>
          <a:p>
            <a:pPr marL="0" indent="-269875">
              <a:lnSpc>
                <a:spcPct val="120000"/>
              </a:lnSpc>
              <a:spcBef>
                <a:spcPts val="1200"/>
              </a:spcBef>
              <a:spcAft>
                <a:spcPts val="600"/>
              </a:spcAft>
              <a:buNone/>
            </a:pPr>
            <a:r>
              <a:rPr lang="fr-FR" sz="1400" dirty="0">
                <a:solidFill>
                  <a:schemeClr val="accent1"/>
                </a:solidFill>
              </a:rPr>
              <a:t>The group</a:t>
            </a:r>
          </a:p>
          <a:p>
            <a:pPr marL="0" indent="0" algn="just">
              <a:lnSpc>
                <a:spcPct val="120000"/>
              </a:lnSpc>
              <a:spcBef>
                <a:spcPts val="0"/>
              </a:spcBef>
              <a:buNone/>
            </a:pPr>
            <a:r>
              <a:rPr lang="en-GB" sz="1000" dirty="0">
                <a:solidFill>
                  <a:srgbClr val="5A5A5A"/>
                </a:solidFill>
              </a:rPr>
              <a:t>Aca Nexia SAS exclusively controls several entities with which it forms an operational group with shared management and organisation. These companies are: </a:t>
            </a:r>
            <a:r>
              <a:rPr lang="en-GB" sz="1000" dirty="0" err="1">
                <a:solidFill>
                  <a:srgbClr val="5A5A5A"/>
                </a:solidFill>
              </a:rPr>
              <a:t>Pimpaneau</a:t>
            </a:r>
            <a:r>
              <a:rPr lang="en-GB" sz="1000" dirty="0">
                <a:solidFill>
                  <a:srgbClr val="5A5A5A"/>
                </a:solidFill>
              </a:rPr>
              <a:t> &amp; </a:t>
            </a:r>
            <a:r>
              <a:rPr lang="en-GB" sz="1000" dirty="0" err="1">
                <a:solidFill>
                  <a:srgbClr val="5A5A5A"/>
                </a:solidFill>
              </a:rPr>
              <a:t>Associés</a:t>
            </a:r>
            <a:r>
              <a:rPr lang="en-GB" sz="1000" dirty="0">
                <a:solidFill>
                  <a:srgbClr val="5A5A5A"/>
                </a:solidFill>
              </a:rPr>
              <a:t>, IDF Expertise &amp; Conseil, CERA, </a:t>
            </a:r>
            <a:r>
              <a:rPr lang="en-GB" sz="1000" dirty="0" err="1">
                <a:solidFill>
                  <a:srgbClr val="5A5A5A"/>
                </a:solidFill>
              </a:rPr>
              <a:t>Thémis</a:t>
            </a:r>
            <a:r>
              <a:rPr lang="en-GB" sz="1000" dirty="0">
                <a:solidFill>
                  <a:srgbClr val="5A5A5A"/>
                </a:solidFill>
              </a:rPr>
              <a:t>, Fleury, SFPB A&amp;C and Aca Ile de France.  These entities counts 3 desks in Paris and Ile de France.</a:t>
            </a:r>
          </a:p>
          <a:p>
            <a:pPr marL="358775" indent="0" algn="just">
              <a:lnSpc>
                <a:spcPct val="120000"/>
              </a:lnSpc>
              <a:spcBef>
                <a:spcPts val="1200"/>
              </a:spcBef>
              <a:buNone/>
            </a:pPr>
            <a:endParaRPr lang="fr-FR" sz="1000" dirty="0">
              <a:solidFill>
                <a:srgbClr val="5A5A5A"/>
              </a:solidFill>
            </a:endParaRPr>
          </a:p>
          <a:p>
            <a:pPr marL="358775" indent="0" algn="just">
              <a:lnSpc>
                <a:spcPct val="120000"/>
              </a:lnSpc>
              <a:spcBef>
                <a:spcPts val="1200"/>
              </a:spcBef>
              <a:buNone/>
            </a:pPr>
            <a:endParaRPr lang="fr-FR" sz="1000" dirty="0">
              <a:solidFill>
                <a:srgbClr val="5A5A5A"/>
              </a:solidFill>
            </a:endParaRPr>
          </a:p>
        </p:txBody>
      </p:sp>
      <p:sp>
        <p:nvSpPr>
          <p:cNvPr id="5" name="Espace réservé de la date 4"/>
          <p:cNvSpPr>
            <a:spLocks noGrp="1"/>
          </p:cNvSpPr>
          <p:nvPr>
            <p:ph type="dt" sz="half" idx="10"/>
          </p:nvPr>
        </p:nvSpPr>
        <p:spPr>
          <a:xfrm>
            <a:off x="796504" y="6322963"/>
            <a:ext cx="676440" cy="360000"/>
          </a:xfrm>
        </p:spPr>
        <p:txBody>
          <a:bodyPr/>
          <a:lstStyle/>
          <a:p>
            <a:r>
              <a:rPr lang="fr-FR" dirty="0"/>
              <a:t>2021</a:t>
            </a:r>
          </a:p>
        </p:txBody>
      </p:sp>
      <p:sp>
        <p:nvSpPr>
          <p:cNvPr id="7" name="Espace réservé du numéro de diapositive 6"/>
          <p:cNvSpPr>
            <a:spLocks noGrp="1"/>
          </p:cNvSpPr>
          <p:nvPr>
            <p:ph type="sldNum" sz="quarter" idx="12"/>
          </p:nvPr>
        </p:nvSpPr>
        <p:spPr>
          <a:xfrm>
            <a:off x="256504" y="6322963"/>
            <a:ext cx="360000" cy="360000"/>
          </a:xfrm>
        </p:spPr>
        <p:txBody>
          <a:bodyPr/>
          <a:lstStyle/>
          <a:p>
            <a:fld id="{12BEEFC1-65F7-4794-8C02-662DE7BA6867}" type="slidenum">
              <a:rPr lang="fr-FR" smtClean="0"/>
              <a:t>4</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1460801315"/>
              </p:ext>
            </p:extLst>
          </p:nvPr>
        </p:nvGraphicFramePr>
        <p:xfrm>
          <a:off x="582608" y="3933056"/>
          <a:ext cx="4140873" cy="2111195"/>
        </p:xfrm>
        <a:graphic>
          <a:graphicData uri="http://schemas.openxmlformats.org/drawingml/2006/table">
            <a:tbl>
              <a:tblPr firstRow="1" bandRow="1"/>
              <a:tblGrid>
                <a:gridCol w="205264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440161">
                  <a:extLst>
                    <a:ext uri="{9D8B030D-6E8A-4147-A177-3AD203B41FA5}">
                      <a16:colId xmlns:a16="http://schemas.microsoft.com/office/drawing/2014/main" val="20002"/>
                    </a:ext>
                  </a:extLst>
                </a:gridCol>
              </a:tblGrid>
              <a:tr h="292988">
                <a:tc>
                  <a:txBody>
                    <a:bodyPr/>
                    <a:lstStyle/>
                    <a:p>
                      <a:pPr algn="ctr" fontAlgn="b"/>
                      <a:r>
                        <a:rPr lang="en-GB" sz="900" b="1" i="0" u="none" strike="noStrike" noProof="0" dirty="0">
                          <a:solidFill>
                            <a:srgbClr val="FFFFFF"/>
                          </a:solidFill>
                          <a:effectLst/>
                          <a:latin typeface="Effra"/>
                        </a:rPr>
                        <a:t>Entities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fontAlgn="b"/>
                      <a:r>
                        <a:rPr lang="en-GB" sz="900" b="1" i="0" u="none" strike="noStrike" noProof="0">
                          <a:solidFill>
                            <a:srgbClr val="FFFFFF"/>
                          </a:solidFill>
                          <a:effectLst/>
                          <a:latin typeface="Effra"/>
                        </a:rPr>
                        <a:t>Office</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fontAlgn="b"/>
                      <a:r>
                        <a:rPr lang="en-GB" sz="900" b="1" i="0" u="none" strike="noStrike" noProof="0">
                          <a:solidFill>
                            <a:srgbClr val="FFFFFF"/>
                          </a:solidFill>
                          <a:effectLst/>
                          <a:latin typeface="Effra"/>
                        </a:rPr>
                        <a:t>Main activities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0"/>
                  </a:ext>
                </a:extLst>
              </a:tr>
              <a:tr h="746267">
                <a:tc>
                  <a:txBody>
                    <a:bodyPr/>
                    <a:lstStyle/>
                    <a:p>
                      <a:pPr marL="72000" algn="l" rtl="0" fontAlgn="ctr">
                        <a:spcBef>
                          <a:spcPts val="0"/>
                        </a:spcBef>
                        <a:spcAft>
                          <a:spcPts val="200"/>
                        </a:spcAft>
                      </a:pPr>
                      <a:r>
                        <a:rPr lang="en-GB" sz="900" b="0" i="0" u="none" strike="noStrike" noProof="0" dirty="0">
                          <a:solidFill>
                            <a:srgbClr val="000000"/>
                          </a:solidFill>
                          <a:effectLst/>
                          <a:latin typeface="Effra"/>
                        </a:rPr>
                        <a:t>Aca Nexia SAS, </a:t>
                      </a:r>
                      <a:r>
                        <a:rPr lang="en-GB" sz="900" b="0" i="0" u="none" strike="noStrike" noProof="0" dirty="0" err="1">
                          <a:solidFill>
                            <a:srgbClr val="000000"/>
                          </a:solidFill>
                          <a:effectLst/>
                          <a:latin typeface="Effra"/>
                        </a:rPr>
                        <a:t>Pimpaneau</a:t>
                      </a:r>
                      <a:r>
                        <a:rPr lang="en-GB" sz="900" b="0" i="0" u="none" strike="noStrike" noProof="0" dirty="0">
                          <a:solidFill>
                            <a:srgbClr val="000000"/>
                          </a:solidFill>
                          <a:effectLst/>
                          <a:latin typeface="Effra"/>
                        </a:rPr>
                        <a:t> &amp; </a:t>
                      </a:r>
                      <a:r>
                        <a:rPr lang="en-GB" sz="900" b="0" i="0" u="none" strike="noStrike" noProof="0" dirty="0" err="1">
                          <a:solidFill>
                            <a:srgbClr val="000000"/>
                          </a:solidFill>
                          <a:effectLst/>
                          <a:latin typeface="Effra"/>
                        </a:rPr>
                        <a:t>Associés</a:t>
                      </a:r>
                      <a:r>
                        <a:rPr lang="en-GB" sz="900" b="0" i="0" u="none" strike="noStrike" noProof="0" dirty="0">
                          <a:solidFill>
                            <a:srgbClr val="000000"/>
                          </a:solidFill>
                          <a:effectLst/>
                          <a:latin typeface="Effra"/>
                        </a:rPr>
                        <a:t> SAS,</a:t>
                      </a:r>
                    </a:p>
                    <a:p>
                      <a:pPr marL="72000" marR="0" indent="0" algn="l" defTabSz="914400" rtl="0" eaLnBrk="1" fontAlgn="ctr" latinLnBrk="0" hangingPunct="1">
                        <a:lnSpc>
                          <a:spcPct val="100000"/>
                        </a:lnSpc>
                        <a:spcBef>
                          <a:spcPts val="0"/>
                        </a:spcBef>
                        <a:spcAft>
                          <a:spcPts val="200"/>
                        </a:spcAft>
                        <a:buClrTx/>
                        <a:buSzTx/>
                        <a:buFontTx/>
                        <a:buNone/>
                        <a:tabLst/>
                        <a:defRPr/>
                      </a:pPr>
                      <a:r>
                        <a:rPr lang="en-GB" sz="900" b="0" i="0" u="none" strike="noStrike" noProof="0" dirty="0">
                          <a:solidFill>
                            <a:srgbClr val="000000"/>
                          </a:solidFill>
                          <a:effectLst/>
                          <a:latin typeface="Effra"/>
                        </a:rPr>
                        <a:t>IDF Expertise et Conseil SAS, CERA SAS, SFPB A&amp;C SAS</a:t>
                      </a:r>
                    </a:p>
                  </a:txBody>
                  <a:tcPr marL="6858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en-GB" sz="900" b="0" i="0" u="none" strike="noStrike" noProof="0">
                          <a:solidFill>
                            <a:srgbClr val="000000"/>
                          </a:solidFill>
                          <a:effectLst/>
                          <a:latin typeface="Effra"/>
                        </a:rPr>
                        <a:t>Paris (75)</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72000" algn="l" rtl="0" fontAlgn="ctr">
                        <a:spcBef>
                          <a:spcPts val="200"/>
                        </a:spcBef>
                        <a:spcAft>
                          <a:spcPts val="200"/>
                        </a:spcAft>
                      </a:pPr>
                      <a:r>
                        <a:rPr lang="en-GB" sz="900" b="0" i="0" u="none" strike="noStrike" noProof="0" dirty="0">
                          <a:solidFill>
                            <a:srgbClr val="000000"/>
                          </a:solidFill>
                          <a:effectLst/>
                          <a:latin typeface="Effra"/>
                        </a:rPr>
                        <a:t>Auditing</a:t>
                      </a:r>
                    </a:p>
                    <a:p>
                      <a:pPr marL="72000" algn="l" rtl="0" fontAlgn="ctr">
                        <a:spcBef>
                          <a:spcPts val="200"/>
                        </a:spcBef>
                        <a:spcAft>
                          <a:spcPts val="200"/>
                        </a:spcAft>
                      </a:pPr>
                      <a:r>
                        <a:rPr lang="en-GB" sz="900" b="0" i="0" u="none" strike="noStrike" noProof="0" dirty="0">
                          <a:solidFill>
                            <a:srgbClr val="000000"/>
                          </a:solidFill>
                          <a:effectLst/>
                          <a:latin typeface="Effra"/>
                        </a:rPr>
                        <a:t>Accounting and tax</a:t>
                      </a:r>
                    </a:p>
                    <a:p>
                      <a:pPr marL="72000" marR="0" lvl="0" indent="0" algn="l" defTabSz="914400" rtl="0" eaLnBrk="1" fontAlgn="ctr" latinLnBrk="0" hangingPunct="1">
                        <a:lnSpc>
                          <a:spcPct val="100000"/>
                        </a:lnSpc>
                        <a:spcBef>
                          <a:spcPts val="200"/>
                        </a:spcBef>
                        <a:spcAft>
                          <a:spcPts val="200"/>
                        </a:spcAft>
                        <a:buClrTx/>
                        <a:buSzTx/>
                        <a:buFontTx/>
                        <a:buNone/>
                        <a:tabLst/>
                        <a:defRPr/>
                      </a:pPr>
                      <a:r>
                        <a:rPr lang="en-GB" sz="900" b="0" i="0" u="none" strike="noStrike" noProof="0" dirty="0">
                          <a:solidFill>
                            <a:srgbClr val="000000"/>
                          </a:solidFill>
                          <a:effectLst/>
                          <a:latin typeface="Effra"/>
                        </a:rPr>
                        <a:t>Outsourcing</a:t>
                      </a:r>
                    </a:p>
                    <a:p>
                      <a:pPr marL="72000" algn="l" rtl="0" fontAlgn="ctr">
                        <a:spcBef>
                          <a:spcPts val="200"/>
                        </a:spcBef>
                        <a:spcAft>
                          <a:spcPts val="200"/>
                        </a:spcAft>
                      </a:pPr>
                      <a:r>
                        <a:rPr lang="en-GB" sz="900" b="0" i="0" u="none" strike="noStrike" baseline="0" noProof="0" dirty="0">
                          <a:solidFill>
                            <a:srgbClr val="000000"/>
                          </a:solidFill>
                          <a:effectLst/>
                          <a:latin typeface="Effra"/>
                        </a:rPr>
                        <a:t>Transactions Services</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55498">
                <a:tc>
                  <a:txBody>
                    <a:bodyPr/>
                    <a:lstStyle/>
                    <a:p>
                      <a:pPr marL="72000" algn="l" rtl="0" fontAlgn="ctr">
                        <a:spcBef>
                          <a:spcPts val="0"/>
                        </a:spcBef>
                        <a:spcAft>
                          <a:spcPts val="200"/>
                        </a:spcAft>
                      </a:pPr>
                      <a:r>
                        <a:rPr lang="en-GB" sz="900" b="0" i="0" u="none" strike="noStrike" noProof="0">
                          <a:solidFill>
                            <a:srgbClr val="000000"/>
                          </a:solidFill>
                          <a:effectLst/>
                          <a:latin typeface="Effra"/>
                        </a:rPr>
                        <a:t>Themis SAS </a:t>
                      </a:r>
                    </a:p>
                    <a:p>
                      <a:pPr marL="72000" algn="l" rtl="0" fontAlgn="ctr">
                        <a:spcBef>
                          <a:spcPts val="0"/>
                        </a:spcBef>
                        <a:spcAft>
                          <a:spcPts val="200"/>
                        </a:spcAft>
                      </a:pPr>
                      <a:r>
                        <a:rPr lang="en-GB" sz="900" b="0" i="0" u="none" strike="noStrike" noProof="0">
                          <a:solidFill>
                            <a:srgbClr val="000000"/>
                          </a:solidFill>
                          <a:effectLst/>
                          <a:latin typeface="Effra"/>
                        </a:rPr>
                        <a:t>Fleury SAS</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en-GB" sz="900" b="0" i="0" u="none" strike="noStrike" noProof="0">
                          <a:solidFill>
                            <a:srgbClr val="000000"/>
                          </a:solidFill>
                          <a:effectLst/>
                          <a:latin typeface="Effra"/>
                        </a:rPr>
                        <a:t>Argenteuil (95)</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72000" algn="l" rtl="0" fontAlgn="ctr">
                        <a:spcBef>
                          <a:spcPts val="200"/>
                        </a:spcBef>
                        <a:spcAft>
                          <a:spcPts val="200"/>
                        </a:spcAft>
                      </a:pPr>
                      <a:r>
                        <a:rPr lang="en-GB" sz="900" b="0" i="0" u="none" strike="noStrike" noProof="0" dirty="0">
                          <a:solidFill>
                            <a:srgbClr val="000000"/>
                          </a:solidFill>
                          <a:effectLst/>
                          <a:latin typeface="Effra"/>
                        </a:rPr>
                        <a:t>Accounting and tax</a:t>
                      </a:r>
                      <a:endParaRPr lang="en-GB" sz="900" b="0" i="0" u="none" strike="noStrike" baseline="0" noProof="0" dirty="0">
                        <a:solidFill>
                          <a:srgbClr val="000000"/>
                        </a:solidFill>
                        <a:effectLst/>
                        <a:latin typeface="Effra"/>
                      </a:endParaRPr>
                    </a:p>
                    <a:p>
                      <a:pPr marL="72000" algn="l" rtl="0" fontAlgn="ctr">
                        <a:spcBef>
                          <a:spcPts val="200"/>
                        </a:spcBef>
                        <a:spcAft>
                          <a:spcPts val="200"/>
                        </a:spcAft>
                      </a:pPr>
                      <a:r>
                        <a:rPr lang="en-GB" sz="900" b="0" i="0" u="none" strike="noStrike" noProof="0" dirty="0">
                          <a:solidFill>
                            <a:srgbClr val="000000"/>
                          </a:solidFill>
                          <a:effectLst/>
                          <a:latin typeface="Effra"/>
                        </a:rPr>
                        <a:t>Auditing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16442">
                <a:tc>
                  <a:txBody>
                    <a:bodyPr/>
                    <a:lstStyle/>
                    <a:p>
                      <a:pPr marL="72000" algn="l" rtl="0" fontAlgn="ctr">
                        <a:spcBef>
                          <a:spcPts val="0"/>
                        </a:spcBef>
                        <a:spcAft>
                          <a:spcPts val="200"/>
                        </a:spcAft>
                      </a:pPr>
                      <a:r>
                        <a:rPr lang="en-GB" sz="900" b="0" i="0" u="none" strike="noStrike" noProof="0" dirty="0">
                          <a:solidFill>
                            <a:srgbClr val="000000"/>
                          </a:solidFill>
                          <a:effectLst/>
                          <a:latin typeface="Effra"/>
                        </a:rPr>
                        <a:t>Aca Ile de France SARL</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en-GB" sz="900" b="0" i="0" u="none" strike="noStrike" noProof="0">
                          <a:solidFill>
                            <a:srgbClr val="000000"/>
                          </a:solidFill>
                          <a:effectLst/>
                          <a:latin typeface="Effra"/>
                        </a:rPr>
                        <a:t>Montesson (78)</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72000" algn="l" rtl="0" fontAlgn="ctr">
                        <a:spcBef>
                          <a:spcPts val="200"/>
                        </a:spcBef>
                        <a:spcAft>
                          <a:spcPts val="200"/>
                        </a:spcAft>
                      </a:pPr>
                      <a:r>
                        <a:rPr lang="en-GB" sz="900" b="0" i="0" u="none" strike="noStrike" noProof="0" dirty="0">
                          <a:solidFill>
                            <a:srgbClr val="000000"/>
                          </a:solidFill>
                          <a:effectLst/>
                          <a:latin typeface="Effra"/>
                        </a:rPr>
                        <a:t>Accounting and tax</a:t>
                      </a:r>
                      <a:endParaRPr lang="en-GB" sz="900" b="0" i="0" u="none" strike="noStrike" baseline="0" noProof="0" dirty="0">
                        <a:solidFill>
                          <a:srgbClr val="000000"/>
                        </a:solidFill>
                        <a:effectLst/>
                        <a:latin typeface="Effra"/>
                      </a:endParaRPr>
                    </a:p>
                    <a:p>
                      <a:pPr marL="72000" algn="l" rtl="0" fontAlgn="ctr">
                        <a:spcBef>
                          <a:spcPts val="200"/>
                        </a:spcBef>
                        <a:spcAft>
                          <a:spcPts val="200"/>
                        </a:spcAft>
                      </a:pPr>
                      <a:r>
                        <a:rPr lang="en-GB" sz="900" b="0" i="0" u="none" strike="noStrike" noProof="0" dirty="0">
                          <a:solidFill>
                            <a:srgbClr val="000000"/>
                          </a:solidFill>
                          <a:effectLst/>
                          <a:latin typeface="Effra"/>
                        </a:rPr>
                        <a:t>Outsourcing</a:t>
                      </a:r>
                    </a:p>
                    <a:p>
                      <a:pPr marL="72000" algn="l" rtl="0" fontAlgn="ctr">
                        <a:spcBef>
                          <a:spcPts val="200"/>
                        </a:spcBef>
                        <a:spcAft>
                          <a:spcPts val="200"/>
                        </a:spcAft>
                      </a:pPr>
                      <a:r>
                        <a:rPr lang="en-GB" sz="900" b="0" i="0" u="none" strike="noStrike" noProof="0" dirty="0">
                          <a:solidFill>
                            <a:srgbClr val="000000"/>
                          </a:solidFill>
                          <a:effectLst/>
                          <a:latin typeface="Effra"/>
                        </a:rPr>
                        <a:t>Social management</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9" name="Espace réservé du contenu 1"/>
          <p:cNvSpPr txBox="1">
            <a:spLocks/>
          </p:cNvSpPr>
          <p:nvPr/>
        </p:nvSpPr>
        <p:spPr>
          <a:xfrm>
            <a:off x="5026504" y="1412497"/>
            <a:ext cx="4320480" cy="5207778"/>
          </a:xfrm>
          <a:prstGeom prst="rect">
            <a:avLst/>
          </a:prstGeom>
        </p:spPr>
        <p:txBody>
          <a:bodyPr vert="horz" lIns="91440" tIns="45720" rIns="91440" bIns="45720" rtlCol="0">
            <a:noAutofit/>
          </a:bodyPr>
          <a:lstStyle>
            <a:lvl1pPr marL="355600" indent="-355600" algn="l" defTabSz="914400" rtl="0" eaLnBrk="1" latinLnBrk="0" hangingPunct="1">
              <a:spcBef>
                <a:spcPts val="600"/>
              </a:spcBef>
              <a:buClr>
                <a:srgbClr val="4C8ECA"/>
              </a:buClr>
              <a:buSzPct val="67000"/>
              <a:buFont typeface="Wingdings" pitchFamily="2" charset="2"/>
              <a:buChar char=""/>
              <a:defRPr sz="2400" b="0" kern="1200">
                <a:solidFill>
                  <a:srgbClr val="0055A0"/>
                </a:solidFill>
                <a:latin typeface="+mn-lt"/>
                <a:ea typeface="+mn-ea"/>
                <a:cs typeface="+mn-cs"/>
              </a:defRPr>
            </a:lvl1pPr>
            <a:lvl2pPr marL="727075" indent="-358775" algn="l" defTabSz="914400" rtl="0" eaLnBrk="1" latinLnBrk="0" hangingPunct="1">
              <a:spcBef>
                <a:spcPts val="600"/>
              </a:spcBef>
              <a:buClr>
                <a:srgbClr val="5A5A5A"/>
              </a:buClr>
              <a:buSzPct val="100000"/>
              <a:buFont typeface="Wingdings" pitchFamily="2" charset="2"/>
              <a:buChar char=""/>
              <a:defRPr sz="2000" b="0" kern="1200">
                <a:solidFill>
                  <a:srgbClr val="5A5A5A"/>
                </a:solidFill>
                <a:latin typeface="+mn-lt"/>
                <a:ea typeface="+mn-ea"/>
                <a:cs typeface="+mn-cs"/>
              </a:defRPr>
            </a:lvl2pPr>
            <a:lvl3pPr marL="1073150" indent="-358775" algn="l" defTabSz="914400" rtl="0" eaLnBrk="1" latinLnBrk="0" hangingPunct="1">
              <a:spcBef>
                <a:spcPts val="600"/>
              </a:spcBef>
              <a:buClr>
                <a:srgbClr val="4C8ECA"/>
              </a:buClr>
              <a:buSzPct val="67000"/>
              <a:buFont typeface="Wingdings" pitchFamily="2" charset="2"/>
              <a:buChar char=""/>
              <a:defRPr sz="1600" kern="1200">
                <a:solidFill>
                  <a:srgbClr val="0055A0"/>
                </a:solidFill>
                <a:latin typeface="+mn-lt"/>
                <a:ea typeface="+mn-ea"/>
                <a:cs typeface="+mn-cs"/>
              </a:defRPr>
            </a:lvl3pPr>
            <a:lvl4pPr marL="6350" indent="-6350" algn="l" defTabSz="914400" rtl="0" eaLnBrk="1" latinLnBrk="0" hangingPunct="1">
              <a:spcBef>
                <a:spcPts val="600"/>
              </a:spcBef>
              <a:buClr>
                <a:srgbClr val="4C8ECA"/>
              </a:buClr>
              <a:buSzPct val="67000"/>
              <a:buFontTx/>
              <a:buNone/>
              <a:defRPr sz="1400" kern="1200">
                <a:solidFill>
                  <a:srgbClr val="FFFFFF"/>
                </a:solidFill>
                <a:latin typeface="+mn-lt"/>
                <a:ea typeface="+mn-ea"/>
                <a:cs typeface="+mn-cs"/>
              </a:defRPr>
            </a:lvl4pPr>
            <a:lvl5pPr marL="6350" indent="-6350" algn="l" defTabSz="914400" rtl="0" eaLnBrk="1" latinLnBrk="0" hangingPunct="1">
              <a:spcBef>
                <a:spcPts val="600"/>
              </a:spcBef>
              <a:buClrTx/>
              <a:buSzPct val="67000"/>
              <a:buFontTx/>
              <a:buNone/>
              <a:defRPr sz="14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indent="-266700">
              <a:lnSpc>
                <a:spcPct val="120000"/>
              </a:lnSpc>
              <a:spcBef>
                <a:spcPts val="1200"/>
              </a:spcBef>
              <a:spcAft>
                <a:spcPts val="600"/>
              </a:spcAft>
              <a:buNone/>
            </a:pPr>
            <a:r>
              <a:rPr lang="en-GB" sz="1400" dirty="0">
                <a:solidFill>
                  <a:schemeClr val="accent1"/>
                </a:solidFill>
                <a:latin typeface="Effra" panose="02000506080000020004" pitchFamily="2" charset="0"/>
              </a:rPr>
              <a:t>Activities</a:t>
            </a:r>
          </a:p>
          <a:p>
            <a:pPr marL="0" lvl="0" indent="0">
              <a:lnSpc>
                <a:spcPct val="120000"/>
              </a:lnSpc>
              <a:spcBef>
                <a:spcPts val="1200"/>
              </a:spcBef>
              <a:spcAft>
                <a:spcPts val="600"/>
              </a:spcAft>
              <a:buClrTx/>
              <a:buSzTx/>
              <a:buNone/>
            </a:pPr>
            <a:r>
              <a:rPr lang="en-US" sz="1000" dirty="0">
                <a:solidFill>
                  <a:srgbClr val="5A5A5A"/>
                </a:solidFill>
                <a:latin typeface="Effra" panose="020B0603020203020204" pitchFamily="34" charset="0"/>
                <a:cs typeface="Effra" panose="020B0603020203020204" pitchFamily="34" charset="0"/>
              </a:rPr>
              <a:t>The group offers its expertise in audit services, public accounting and consulting, with 5 main offers:</a:t>
            </a:r>
          </a:p>
          <a:p>
            <a:pPr marL="144000" lvl="1" indent="-144000" algn="just">
              <a:lnSpc>
                <a:spcPct val="120000"/>
              </a:lnSpc>
              <a:spcBef>
                <a:spcPts val="0"/>
              </a:spcBef>
              <a:buClrTx/>
              <a:buSzTx/>
              <a:buFont typeface="Arial" panose="020B0604020202020204" pitchFamily="34" charset="0"/>
              <a:buChar char="•"/>
            </a:pPr>
            <a:r>
              <a:rPr lang="en-US" sz="1000" b="1" dirty="0">
                <a:solidFill>
                  <a:schemeClr val="tx2"/>
                </a:solidFill>
                <a:latin typeface="Effra" panose="02000506080000020004" pitchFamily="2" charset="0"/>
              </a:rPr>
              <a:t>Legal audit</a:t>
            </a:r>
            <a:r>
              <a:rPr lang="en-US" sz="1000" dirty="0">
                <a:solidFill>
                  <a:schemeClr val="tx2"/>
                </a:solidFill>
                <a:latin typeface="Effra" panose="02000506080000020004" pitchFamily="2" charset="0"/>
              </a:rPr>
              <a:t>, consisting primarily of statutory auditors assignments and consular missions consisting of contribution and/or merger audit engagements.</a:t>
            </a:r>
          </a:p>
          <a:p>
            <a:pPr marL="144000" lvl="1" indent="-144000" algn="just">
              <a:lnSpc>
                <a:spcPct val="120000"/>
              </a:lnSpc>
              <a:spcBef>
                <a:spcPts val="0"/>
              </a:spcBef>
              <a:buClrTx/>
              <a:buSzTx/>
              <a:buFont typeface="Arial" panose="020B0604020202020204" pitchFamily="34" charset="0"/>
              <a:buChar char="•"/>
            </a:pPr>
            <a:r>
              <a:rPr lang="en-US" sz="1000" b="1" dirty="0">
                <a:solidFill>
                  <a:schemeClr val="tx2"/>
                </a:solidFill>
                <a:latin typeface="Effra" panose="02000506080000020004" pitchFamily="2" charset="0"/>
              </a:rPr>
              <a:t>Public accounting expertise </a:t>
            </a:r>
            <a:r>
              <a:rPr lang="en-US" sz="1000" dirty="0">
                <a:solidFill>
                  <a:schemeClr val="tx2"/>
                </a:solidFill>
                <a:latin typeface="Effra" panose="02000506080000020004" pitchFamily="2" charset="0"/>
              </a:rPr>
              <a:t>that covers a range of services including the review and preparation of annual financial statements, the Foreign desk, that offers public accounting services for foreign investor establishments and structures in France, consolidation and  consulting.</a:t>
            </a:r>
          </a:p>
          <a:p>
            <a:pPr marL="144000" lvl="1" indent="-144000" algn="just">
              <a:lnSpc>
                <a:spcPct val="120000"/>
              </a:lnSpc>
              <a:spcBef>
                <a:spcPts val="0"/>
              </a:spcBef>
              <a:buClrTx/>
              <a:buSzTx/>
              <a:buFont typeface="Arial" panose="020B0604020202020204" pitchFamily="34" charset="0"/>
              <a:buChar char="•"/>
            </a:pPr>
            <a:r>
              <a:rPr lang="en-US" sz="1000" b="1" dirty="0">
                <a:solidFill>
                  <a:schemeClr val="tx2"/>
                </a:solidFill>
                <a:latin typeface="Effra" panose="02000506080000020004" pitchFamily="2" charset="0"/>
              </a:rPr>
              <a:t>The Social Management </a:t>
            </a:r>
            <a:r>
              <a:rPr lang="en-US" sz="1000" dirty="0">
                <a:solidFill>
                  <a:schemeClr val="tx2"/>
                </a:solidFill>
                <a:latin typeface="Effra" panose="02000506080000020004" pitchFamily="2" charset="0"/>
              </a:rPr>
              <a:t>for payroll outsourcing services, declarations for social charges and social management consulting.</a:t>
            </a:r>
          </a:p>
          <a:p>
            <a:pPr marL="144000" lvl="1" indent="-144000" algn="just">
              <a:lnSpc>
                <a:spcPct val="120000"/>
              </a:lnSpc>
              <a:spcBef>
                <a:spcPts val="0"/>
              </a:spcBef>
              <a:buClrTx/>
              <a:buSzTx/>
              <a:buFont typeface="Arial" panose="020B0604020202020204" pitchFamily="34" charset="0"/>
              <a:buChar char="•"/>
            </a:pPr>
            <a:r>
              <a:rPr lang="en-US" sz="1000" b="1" dirty="0">
                <a:solidFill>
                  <a:schemeClr val="tx2"/>
                </a:solidFill>
                <a:latin typeface="Effra" panose="02000506080000020004" pitchFamily="2" charset="0"/>
              </a:rPr>
              <a:t>Transaction Services </a:t>
            </a:r>
            <a:r>
              <a:rPr lang="en-US" sz="1000" dirty="0">
                <a:solidFill>
                  <a:schemeClr val="tx2"/>
                </a:solidFill>
                <a:latin typeface="Effra" panose="02000506080000020004" pitchFamily="2" charset="0"/>
              </a:rPr>
              <a:t>(TS) and Financial consulting, that include due diligence and VDD missions for financial and industrial investors, as well as consulting and support missions in the financial  domain.</a:t>
            </a:r>
          </a:p>
          <a:p>
            <a:pPr marL="144000" lvl="1" indent="-144000" algn="just">
              <a:lnSpc>
                <a:spcPct val="120000"/>
              </a:lnSpc>
              <a:spcBef>
                <a:spcPts val="0"/>
              </a:spcBef>
              <a:buClrTx/>
              <a:buSzTx/>
              <a:buFont typeface="Arial" panose="020B0604020202020204" pitchFamily="34" charset="0"/>
              <a:buChar char="•"/>
            </a:pPr>
            <a:r>
              <a:rPr lang="en-US" sz="1000" b="1" dirty="0">
                <a:solidFill>
                  <a:schemeClr val="tx2"/>
                </a:solidFill>
                <a:latin typeface="Effra" panose="02000506080000020004" pitchFamily="2" charset="0"/>
              </a:rPr>
              <a:t>Outsourcing of accounting </a:t>
            </a:r>
            <a:r>
              <a:rPr lang="en-US" sz="1000" dirty="0">
                <a:solidFill>
                  <a:schemeClr val="tx2"/>
                </a:solidFill>
                <a:latin typeface="Effra" panose="02000506080000020004" pitchFamily="2" charset="0"/>
              </a:rPr>
              <a:t>and cash management and related services (BPO).</a:t>
            </a:r>
          </a:p>
        </p:txBody>
      </p:sp>
      <p:sp>
        <p:nvSpPr>
          <p:cNvPr id="10" name="Titre 9"/>
          <p:cNvSpPr>
            <a:spLocks noGrp="1"/>
          </p:cNvSpPr>
          <p:nvPr>
            <p:ph type="title"/>
          </p:nvPr>
        </p:nvSpPr>
        <p:spPr>
          <a:xfrm>
            <a:off x="526504" y="382963"/>
            <a:ext cx="9360000" cy="540000"/>
          </a:xfrm>
        </p:spPr>
        <p:txBody>
          <a:bodyPr/>
          <a:lstStyle/>
          <a:p>
            <a:r>
              <a:rPr lang="fr-FR" sz="2600" b="1" dirty="0"/>
              <a:t>Our </a:t>
            </a:r>
            <a:r>
              <a:rPr lang="fr-FR" sz="2600" b="1" dirty="0" err="1"/>
              <a:t>firm</a:t>
            </a:r>
            <a:endParaRPr lang="fr-FR" sz="2600" b="1" dirty="0"/>
          </a:p>
        </p:txBody>
      </p:sp>
      <p:sp>
        <p:nvSpPr>
          <p:cNvPr id="12" name="Espace réservé du pied de page 6">
            <a:extLst>
              <a:ext uri="{FF2B5EF4-FFF2-40B4-BE49-F238E27FC236}">
                <a16:creationId xmlns:a16="http://schemas.microsoft.com/office/drawing/2014/main" id="{9F841A3A-7945-4557-86DE-23A786239E04}"/>
              </a:ext>
            </a:extLst>
          </p:cNvPr>
          <p:cNvSpPr>
            <a:spLocks noGrp="1"/>
          </p:cNvSpPr>
          <p:nvPr>
            <p:ph type="ftr" sz="quarter" idx="11"/>
          </p:nvPr>
        </p:nvSpPr>
        <p:spPr>
          <a:xfrm>
            <a:off x="1654289" y="6322963"/>
            <a:ext cx="6120000" cy="360000"/>
          </a:xfrm>
        </p:spPr>
        <p:txBody>
          <a:bodyPr/>
          <a:lstStyle/>
          <a:p>
            <a:r>
              <a:rPr lang="fr-FR" dirty="0"/>
              <a:t>Aca Nexia – </a:t>
            </a:r>
            <a:r>
              <a:rPr lang="fr-FR" dirty="0" err="1"/>
              <a:t>Transparency</a:t>
            </a:r>
            <a:r>
              <a:rPr lang="fr-FR" dirty="0"/>
              <a:t> report</a:t>
            </a:r>
          </a:p>
        </p:txBody>
      </p:sp>
    </p:spTree>
    <p:extLst>
      <p:ext uri="{BB962C8B-B14F-4D97-AF65-F5344CB8AC3E}">
        <p14:creationId xmlns:p14="http://schemas.microsoft.com/office/powerpoint/2010/main" val="187718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40000" y="1044067"/>
            <a:ext cx="4320000" cy="360000"/>
          </a:xfrm>
        </p:spPr>
        <p:txBody>
          <a:bodyPr>
            <a:normAutofit/>
          </a:bodyPr>
          <a:lstStyle/>
          <a:p>
            <a:pPr marL="0" indent="0">
              <a:buNone/>
            </a:pPr>
            <a:r>
              <a:rPr lang="fr-FR" sz="1200" b="1" dirty="0" err="1">
                <a:solidFill>
                  <a:srgbClr val="5A5A5A"/>
                </a:solidFill>
              </a:rPr>
              <a:t>Fees</a:t>
            </a:r>
            <a:r>
              <a:rPr lang="fr-FR" sz="1200" b="1" dirty="0">
                <a:solidFill>
                  <a:srgbClr val="5A5A5A"/>
                </a:solidFill>
              </a:rPr>
              <a:t> 2020-2021 per business </a:t>
            </a:r>
            <a:r>
              <a:rPr lang="fr-FR" sz="1200" b="1" dirty="0" err="1">
                <a:solidFill>
                  <a:srgbClr val="5A5A5A"/>
                </a:solidFill>
              </a:rPr>
              <a:t>lines</a:t>
            </a:r>
            <a:endParaRPr lang="fr-FR" sz="1200" b="1" dirty="0">
              <a:solidFill>
                <a:srgbClr val="5A5A5A"/>
              </a:solidFill>
            </a:endParaRPr>
          </a:p>
        </p:txBody>
      </p:sp>
      <p:sp>
        <p:nvSpPr>
          <p:cNvPr id="5" name="Espace réservé du contenu 4"/>
          <p:cNvSpPr>
            <a:spLocks noGrp="1"/>
          </p:cNvSpPr>
          <p:nvPr>
            <p:ph sz="quarter" idx="4"/>
          </p:nvPr>
        </p:nvSpPr>
        <p:spPr>
          <a:xfrm>
            <a:off x="5271811" y="3815323"/>
            <a:ext cx="3705751" cy="603199"/>
          </a:xfrm>
        </p:spPr>
        <p:txBody>
          <a:bodyPr>
            <a:normAutofit/>
          </a:bodyPr>
          <a:lstStyle/>
          <a:p>
            <a:pPr marL="0" lvl="1" indent="0" algn="just">
              <a:buClrTx/>
              <a:buNone/>
            </a:pPr>
            <a:r>
              <a:rPr lang="en-US" sz="1000" dirty="0"/>
              <a:t>The support functions are under the responsibility of a partner whose mission is to manage a support area at group level.</a:t>
            </a:r>
          </a:p>
        </p:txBody>
      </p:sp>
      <p:sp>
        <p:nvSpPr>
          <p:cNvPr id="6" name="Espace réservé de la date 5"/>
          <p:cNvSpPr>
            <a:spLocks noGrp="1"/>
          </p:cNvSpPr>
          <p:nvPr>
            <p:ph type="dt" sz="half" idx="10"/>
          </p:nvPr>
        </p:nvSpPr>
        <p:spPr/>
        <p:txBody>
          <a:bodyPr/>
          <a:lstStyle/>
          <a:p>
            <a:r>
              <a:rPr lang="fr-FR" dirty="0"/>
              <a:t>2021</a:t>
            </a:r>
          </a:p>
        </p:txBody>
      </p:sp>
      <p:sp>
        <p:nvSpPr>
          <p:cNvPr id="7" name="Espace réservé du pied de page 6"/>
          <p:cNvSpPr>
            <a:spLocks noGrp="1"/>
          </p:cNvSpPr>
          <p:nvPr>
            <p:ph type="ftr" sz="quarter" idx="11"/>
          </p:nvPr>
        </p:nvSpPr>
        <p:spPr/>
        <p:txBody>
          <a:bodyPr/>
          <a:lstStyle/>
          <a:p>
            <a:r>
              <a:rPr lang="fr-FR" dirty="0"/>
              <a:t>Aca Nexia – </a:t>
            </a:r>
            <a:r>
              <a:rPr lang="fr-FR" dirty="0" err="1"/>
              <a:t>Transparency</a:t>
            </a:r>
            <a:r>
              <a:rPr lang="fr-FR" dirty="0"/>
              <a:t> report</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5</a:t>
            </a:fld>
            <a:endParaRPr lang="fr-FR" dirty="0"/>
          </a:p>
        </p:txBody>
      </p:sp>
      <p:sp>
        <p:nvSpPr>
          <p:cNvPr id="12" name="Titre 1"/>
          <p:cNvSpPr>
            <a:spLocks noGrp="1"/>
          </p:cNvSpPr>
          <p:nvPr>
            <p:ph type="title"/>
          </p:nvPr>
        </p:nvSpPr>
        <p:spPr>
          <a:xfrm>
            <a:off x="540000" y="360000"/>
            <a:ext cx="9360000" cy="540000"/>
          </a:xfrm>
        </p:spPr>
        <p:txBody>
          <a:bodyPr/>
          <a:lstStyle/>
          <a:p>
            <a:r>
              <a:rPr lang="fr-FR" sz="2600" b="1" dirty="0"/>
              <a:t>Our </a:t>
            </a:r>
            <a:r>
              <a:rPr lang="fr-FR" sz="2600" b="1" dirty="0" err="1"/>
              <a:t>firm</a:t>
            </a:r>
            <a:endParaRPr lang="fr-FR" sz="2600" b="1" dirty="0"/>
          </a:p>
        </p:txBody>
      </p:sp>
      <p:graphicFrame>
        <p:nvGraphicFramePr>
          <p:cNvPr id="2" name="Tableau 1"/>
          <p:cNvGraphicFramePr>
            <a:graphicFrameLocks noGrp="1"/>
          </p:cNvGraphicFramePr>
          <p:nvPr>
            <p:extLst>
              <p:ext uri="{D42A27DB-BD31-4B8C-83A1-F6EECF244321}">
                <p14:modId xmlns:p14="http://schemas.microsoft.com/office/powerpoint/2010/main" val="134139200"/>
              </p:ext>
            </p:extLst>
          </p:nvPr>
        </p:nvGraphicFramePr>
        <p:xfrm>
          <a:off x="630000" y="4555301"/>
          <a:ext cx="4323000" cy="1494656"/>
        </p:xfrm>
        <a:graphic>
          <a:graphicData uri="http://schemas.openxmlformats.org/drawingml/2006/table">
            <a:tbl>
              <a:tblPr firstRow="1" bandRow="1"/>
              <a:tblGrid>
                <a:gridCol w="1745827">
                  <a:extLst>
                    <a:ext uri="{9D8B030D-6E8A-4147-A177-3AD203B41FA5}">
                      <a16:colId xmlns:a16="http://schemas.microsoft.com/office/drawing/2014/main" val="20000"/>
                    </a:ext>
                  </a:extLst>
                </a:gridCol>
                <a:gridCol w="831346">
                  <a:extLst>
                    <a:ext uri="{9D8B030D-6E8A-4147-A177-3AD203B41FA5}">
                      <a16:colId xmlns:a16="http://schemas.microsoft.com/office/drawing/2014/main" val="20001"/>
                    </a:ext>
                  </a:extLst>
                </a:gridCol>
                <a:gridCol w="914481">
                  <a:extLst>
                    <a:ext uri="{9D8B030D-6E8A-4147-A177-3AD203B41FA5}">
                      <a16:colId xmlns:a16="http://schemas.microsoft.com/office/drawing/2014/main" val="20002"/>
                    </a:ext>
                  </a:extLst>
                </a:gridCol>
                <a:gridCol w="831346">
                  <a:extLst>
                    <a:ext uri="{9D8B030D-6E8A-4147-A177-3AD203B41FA5}">
                      <a16:colId xmlns:a16="http://schemas.microsoft.com/office/drawing/2014/main" val="20003"/>
                    </a:ext>
                  </a:extLst>
                </a:gridCol>
              </a:tblGrid>
              <a:tr h="270128">
                <a:tc rowSpan="2">
                  <a:txBody>
                    <a:bodyPr/>
                    <a:lstStyle/>
                    <a:p>
                      <a:pPr algn="ctr" rtl="0" fontAlgn="b"/>
                      <a:r>
                        <a:rPr lang="en-GB" sz="900" b="1" i="0" u="none" strike="noStrike" noProof="0" dirty="0">
                          <a:solidFill>
                            <a:srgbClr val="FFFFFF"/>
                          </a:solidFill>
                          <a:effectLst/>
                          <a:latin typeface="Effra"/>
                        </a:rPr>
                        <a:t>Business lines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gridSpan="3">
                  <a:txBody>
                    <a:bodyPr/>
                    <a:lstStyle/>
                    <a:p>
                      <a:pPr algn="ctr" rtl="0" fontAlgn="b"/>
                      <a:r>
                        <a:rPr lang="en-GB" sz="900" b="1" i="0" u="none" strike="noStrike" noProof="0">
                          <a:solidFill>
                            <a:srgbClr val="FFFFFF"/>
                          </a:solidFill>
                          <a:effectLst/>
                          <a:latin typeface="Effra"/>
                        </a:rPr>
                        <a:t>Offices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33928">
                <a:tc vMerge="1">
                  <a:txBody>
                    <a:bodyPr/>
                    <a:lstStyle/>
                    <a:p>
                      <a:endParaRPr lang="fr-FR"/>
                    </a:p>
                  </a:txBody>
                  <a:tcPr/>
                </a:tc>
                <a:tc>
                  <a:txBody>
                    <a:bodyPr/>
                    <a:lstStyle/>
                    <a:p>
                      <a:pPr algn="ctr" rtl="0" fontAlgn="b"/>
                      <a:r>
                        <a:rPr lang="en-GB" sz="900" b="1" i="0" u="none" strike="noStrike" noProof="0">
                          <a:solidFill>
                            <a:srgbClr val="FFFFFF"/>
                          </a:solidFill>
                          <a:effectLst/>
                          <a:latin typeface="Effra"/>
                        </a:rPr>
                        <a:t>Paris</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b"/>
                      <a:r>
                        <a:rPr lang="fr-FR" sz="900" b="1" i="0" u="none" strike="noStrike" dirty="0">
                          <a:solidFill>
                            <a:srgbClr val="FFFFFF"/>
                          </a:solidFill>
                          <a:effectLst/>
                          <a:latin typeface="Effra"/>
                        </a:rPr>
                        <a:t>Montesson</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b"/>
                      <a:r>
                        <a:rPr lang="fr-FR" sz="900" b="1" i="0" u="none" strike="noStrike" dirty="0">
                          <a:solidFill>
                            <a:srgbClr val="FFFFFF"/>
                          </a:solidFill>
                          <a:effectLst/>
                          <a:latin typeface="Effra"/>
                        </a:rPr>
                        <a:t>Argenteuil</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1"/>
                  </a:ext>
                </a:extLst>
              </a:tr>
              <a:tr h="198120">
                <a:tc>
                  <a:txBody>
                    <a:bodyPr/>
                    <a:lstStyle/>
                    <a:p>
                      <a:pPr algn="l" fontAlgn="b"/>
                      <a:r>
                        <a:rPr lang="en-GB" sz="900" b="0" i="0" u="none" strike="noStrike" noProof="0">
                          <a:solidFill>
                            <a:srgbClr val="000000"/>
                          </a:solidFill>
                          <a:effectLst/>
                          <a:latin typeface="Effra"/>
                        </a:rPr>
                        <a:t>Auditing</a:t>
                      </a:r>
                    </a:p>
                  </a:txBody>
                  <a:tcPr marL="6858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en-GB" sz="900" b="0" i="0" u="none" strike="noStrike" noProof="0">
                          <a:solidFill>
                            <a:srgbClr val="00B2A9"/>
                          </a:solidFill>
                          <a:effectLst/>
                          <a:latin typeface="Effra"/>
                        </a:rPr>
                        <a:t>x</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8120">
                <a:tc>
                  <a:txBody>
                    <a:bodyPr/>
                    <a:lstStyle/>
                    <a:p>
                      <a:pPr algn="l" fontAlgn="b"/>
                      <a:r>
                        <a:rPr lang="en-GB" sz="900" b="0" i="0" u="none" strike="noStrike" noProof="0" dirty="0">
                          <a:solidFill>
                            <a:srgbClr val="000000"/>
                          </a:solidFill>
                          <a:effectLst/>
                          <a:latin typeface="Effra"/>
                        </a:rPr>
                        <a:t>Accounting and tax</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en-GB" sz="900" b="0" i="0" u="none" strike="noStrike" noProof="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8120">
                <a:tc>
                  <a:txBody>
                    <a:bodyPr/>
                    <a:lstStyle/>
                    <a:p>
                      <a:pPr algn="l" fontAlgn="b"/>
                      <a:r>
                        <a:rPr lang="en-GB" sz="900" b="0" i="0" u="none" strike="noStrike" noProof="0">
                          <a:solidFill>
                            <a:srgbClr val="000000"/>
                          </a:solidFill>
                          <a:effectLst/>
                          <a:latin typeface="Effra"/>
                        </a:rPr>
                        <a:t>Social</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en-GB" sz="900" b="0" i="0" u="none" strike="noStrike" noProof="0">
                          <a:solidFill>
                            <a:srgbClr val="00B2A9"/>
                          </a:solidFill>
                          <a:effectLst/>
                          <a:latin typeface="Effra"/>
                        </a:rPr>
                        <a:t>x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8120">
                <a:tc>
                  <a:txBody>
                    <a:bodyPr/>
                    <a:lstStyle/>
                    <a:p>
                      <a:pPr algn="l" fontAlgn="b"/>
                      <a:r>
                        <a:rPr lang="en-GB" sz="900" b="0" i="0" u="none" strike="noStrike" noProof="0">
                          <a:solidFill>
                            <a:srgbClr val="000000"/>
                          </a:solidFill>
                          <a:effectLst/>
                          <a:latin typeface="Effra"/>
                        </a:rPr>
                        <a:t>TS et Advisory</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en-GB" sz="900" b="0" i="0" u="none" strike="noStrike" noProof="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8120">
                <a:tc>
                  <a:txBody>
                    <a:bodyPr/>
                    <a:lstStyle/>
                    <a:p>
                      <a:pPr algn="l" fontAlgn="b"/>
                      <a:r>
                        <a:rPr lang="en-GB" sz="900" b="0" i="0" u="none" strike="noStrike" noProof="0">
                          <a:solidFill>
                            <a:srgbClr val="000000"/>
                          </a:solidFill>
                          <a:effectLst/>
                          <a:latin typeface="Effra"/>
                        </a:rPr>
                        <a:t>BPO (Outsourcing)</a:t>
                      </a:r>
                    </a:p>
                  </a:txBody>
                  <a:tcPr marL="6858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tc>
                  <a:txBody>
                    <a:bodyPr/>
                    <a:lstStyle/>
                    <a:p>
                      <a:pPr algn="ctr" fontAlgn="b"/>
                      <a:r>
                        <a:rPr lang="en-GB" sz="900" b="0" i="0" u="none" strike="noStrike" noProof="0" dirty="0">
                          <a:solidFill>
                            <a:srgbClr val="00B2A9"/>
                          </a:solidFill>
                          <a:effectLst/>
                          <a:latin typeface="Effra"/>
                        </a:rPr>
                        <a:t>x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tc>
                  <a:txBody>
                    <a:bodyPr/>
                    <a:lstStyle/>
                    <a:p>
                      <a:pPr algn="ctr" fontAlgn="b"/>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596963181"/>
              </p:ext>
            </p:extLst>
          </p:nvPr>
        </p:nvGraphicFramePr>
        <p:xfrm>
          <a:off x="5300340" y="2264827"/>
          <a:ext cx="3616332" cy="1179777"/>
        </p:xfrm>
        <a:graphic>
          <a:graphicData uri="http://schemas.openxmlformats.org/drawingml/2006/table">
            <a:tbl>
              <a:tblPr firstRow="1" bandRow="1"/>
              <a:tblGrid>
                <a:gridCol w="1908620">
                  <a:extLst>
                    <a:ext uri="{9D8B030D-6E8A-4147-A177-3AD203B41FA5}">
                      <a16:colId xmlns:a16="http://schemas.microsoft.com/office/drawing/2014/main" val="20000"/>
                    </a:ext>
                  </a:extLst>
                </a:gridCol>
                <a:gridCol w="1707712">
                  <a:extLst>
                    <a:ext uri="{9D8B030D-6E8A-4147-A177-3AD203B41FA5}">
                      <a16:colId xmlns:a16="http://schemas.microsoft.com/office/drawing/2014/main" val="20001"/>
                    </a:ext>
                  </a:extLst>
                </a:gridCol>
              </a:tblGrid>
              <a:tr h="190287">
                <a:tc>
                  <a:txBody>
                    <a:bodyPr/>
                    <a:lstStyle/>
                    <a:p>
                      <a:pPr algn="ctr" rtl="0" fontAlgn="b"/>
                      <a:r>
                        <a:rPr lang="en-GB" sz="900" b="1" i="0" u="none" strike="noStrike" noProof="0">
                          <a:solidFill>
                            <a:srgbClr val="FFFFFF"/>
                          </a:solidFill>
                          <a:effectLst/>
                          <a:latin typeface="Effra"/>
                        </a:rPr>
                        <a:t>Business lines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b"/>
                      <a:r>
                        <a:rPr lang="en-GB" sz="900" b="1" i="0" u="none" strike="noStrike" noProof="0">
                          <a:solidFill>
                            <a:srgbClr val="FFFFFF"/>
                          </a:solidFill>
                          <a:effectLst/>
                          <a:latin typeface="Effra"/>
                        </a:rPr>
                        <a:t>Partner in charge</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0"/>
                  </a:ext>
                </a:extLst>
              </a:tr>
              <a:tr h="197898">
                <a:tc>
                  <a:txBody>
                    <a:bodyPr/>
                    <a:lstStyle/>
                    <a:p>
                      <a:pPr algn="l" rtl="0" fontAlgn="ctr"/>
                      <a:r>
                        <a:rPr lang="en-GB" sz="900" b="0" i="0" u="none" strike="noStrike" noProof="0">
                          <a:solidFill>
                            <a:srgbClr val="000000"/>
                          </a:solidFill>
                          <a:effectLst/>
                          <a:latin typeface="Effra"/>
                        </a:rPr>
                        <a:t>Audit</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Olivier Juramie</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3228065478"/>
                  </a:ext>
                </a:extLst>
              </a:tr>
              <a:tr h="197898">
                <a:tc>
                  <a:txBody>
                    <a:bodyPr/>
                    <a:lstStyle/>
                    <a:p>
                      <a:pPr algn="l" rtl="0" fontAlgn="ctr"/>
                      <a:r>
                        <a:rPr lang="en-GB" sz="900" b="0" i="0" u="none" strike="noStrike" noProof="0">
                          <a:solidFill>
                            <a:srgbClr val="000000"/>
                          </a:solidFill>
                          <a:effectLst/>
                          <a:latin typeface="Effra"/>
                        </a:rPr>
                        <a:t>Accounting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Olivier Lelong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2232521538"/>
                  </a:ext>
                </a:extLst>
              </a:tr>
              <a:tr h="197898">
                <a:tc>
                  <a:txBody>
                    <a:bodyPr/>
                    <a:lstStyle/>
                    <a:p>
                      <a:pPr algn="l" rtl="0" fontAlgn="ctr"/>
                      <a:r>
                        <a:rPr lang="en-GB" sz="900" b="0" i="0" u="none" strike="noStrike" noProof="0">
                          <a:solidFill>
                            <a:srgbClr val="000000"/>
                          </a:solidFill>
                          <a:effectLst/>
                          <a:latin typeface="Effra"/>
                        </a:rPr>
                        <a:t>Social</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Géraldine Claux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809972039"/>
                  </a:ext>
                </a:extLst>
              </a:tr>
              <a:tr h="197898">
                <a:tc>
                  <a:txBody>
                    <a:bodyPr/>
                    <a:lstStyle/>
                    <a:p>
                      <a:pPr algn="l" rtl="0" fontAlgn="ctr"/>
                      <a:r>
                        <a:rPr lang="en-GB" sz="900" b="0" i="0" u="none" strike="noStrike" noProof="0">
                          <a:solidFill>
                            <a:srgbClr val="000000"/>
                          </a:solidFill>
                          <a:effectLst/>
                          <a:latin typeface="Effra"/>
                        </a:rPr>
                        <a:t>TS et Advisory</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dirty="0">
                          <a:solidFill>
                            <a:srgbClr val="000000"/>
                          </a:solidFill>
                          <a:effectLst/>
                          <a:latin typeface="Effra"/>
                        </a:rPr>
                        <a:t>Fabrice Huglin</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7898">
                <a:tc>
                  <a:txBody>
                    <a:bodyPr/>
                    <a:lstStyle/>
                    <a:p>
                      <a:pPr algn="l" rtl="0" fontAlgn="ctr"/>
                      <a:r>
                        <a:rPr lang="en-GB" sz="900" b="0" i="0" u="none" strike="noStrike" noProof="0">
                          <a:solidFill>
                            <a:srgbClr val="000000"/>
                          </a:solidFill>
                          <a:effectLst/>
                          <a:latin typeface="Effra"/>
                        </a:rPr>
                        <a:t>BPO (Outsourcing)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kern="1200" noProof="0" dirty="0">
                          <a:solidFill>
                            <a:srgbClr val="000000"/>
                          </a:solidFill>
                          <a:effectLst/>
                          <a:latin typeface="Effra"/>
                          <a:ea typeface="+mn-ea"/>
                          <a:cs typeface="+mn-cs"/>
                        </a:rPr>
                        <a:t>Nady </a:t>
                      </a:r>
                      <a:r>
                        <a:rPr lang="en-GB" sz="900" b="0" i="0" u="none" strike="noStrike" kern="1200" noProof="0" dirty="0" err="1">
                          <a:solidFill>
                            <a:srgbClr val="000000"/>
                          </a:solidFill>
                          <a:effectLst/>
                          <a:latin typeface="Effra"/>
                          <a:ea typeface="+mn-ea"/>
                          <a:cs typeface="+mn-cs"/>
                        </a:rPr>
                        <a:t>Bendaoud</a:t>
                      </a:r>
                      <a:endParaRPr lang="en-GB" sz="900" b="0" i="0" u="none" strike="noStrike" kern="1200" noProof="0" dirty="0">
                        <a:solidFill>
                          <a:srgbClr val="000000"/>
                        </a:solidFill>
                        <a:effectLst/>
                        <a:latin typeface="Effra"/>
                        <a:ea typeface="+mn-ea"/>
                        <a:cs typeface="+mn-cs"/>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6" name="Espace réservé du contenu 3">
            <a:extLst>
              <a:ext uri="{FF2B5EF4-FFF2-40B4-BE49-F238E27FC236}">
                <a16:creationId xmlns:a16="http://schemas.microsoft.com/office/drawing/2014/main" id="{C881F3EC-B987-402C-A68A-16A4BFEE1B27}"/>
              </a:ext>
            </a:extLst>
          </p:cNvPr>
          <p:cNvSpPr txBox="1">
            <a:spLocks/>
          </p:cNvSpPr>
          <p:nvPr/>
        </p:nvSpPr>
        <p:spPr>
          <a:xfrm>
            <a:off x="540000" y="3453669"/>
            <a:ext cx="4464496" cy="1008112"/>
          </a:xfrm>
          <a:prstGeom prst="rect">
            <a:avLst/>
          </a:prstGeom>
        </p:spPr>
        <p:txBody>
          <a:bodyPr vert="horz" lIns="91440" tIns="45720" rIns="91440" bIns="45720" rtlCol="0">
            <a:norm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1200"/>
              </a:spcBef>
              <a:spcAft>
                <a:spcPts val="600"/>
              </a:spcAft>
              <a:buFont typeface="Effra" panose="02000506080000020004" pitchFamily="2" charset="0"/>
              <a:buNone/>
            </a:pPr>
            <a:r>
              <a:rPr lang="fr-FR" sz="1400" dirty="0">
                <a:solidFill>
                  <a:schemeClr val="accent1"/>
                </a:solidFill>
              </a:rPr>
              <a:t>Organisation</a:t>
            </a:r>
            <a:endParaRPr lang="fr-FR" sz="1100" dirty="0">
              <a:solidFill>
                <a:schemeClr val="accent1"/>
              </a:solidFill>
            </a:endParaRPr>
          </a:p>
          <a:p>
            <a:pPr marL="0" lvl="1" indent="0">
              <a:spcBef>
                <a:spcPts val="0"/>
              </a:spcBef>
              <a:buClrTx/>
              <a:buNone/>
            </a:pPr>
            <a:r>
              <a:rPr lang="en-US" sz="1000" dirty="0"/>
              <a:t>The firm is organized with offices, each office forming a profit center with its clients, its teams, its own management. The office is the HR management entity. The office is organized in business lines which constitute areas of competence.</a:t>
            </a:r>
            <a:endParaRPr lang="fr-FR" sz="1000" dirty="0"/>
          </a:p>
        </p:txBody>
      </p:sp>
      <p:sp>
        <p:nvSpPr>
          <p:cNvPr id="17" name="Espace réservé du contenu 4">
            <a:extLst>
              <a:ext uri="{FF2B5EF4-FFF2-40B4-BE49-F238E27FC236}">
                <a16:creationId xmlns:a16="http://schemas.microsoft.com/office/drawing/2014/main" id="{2744C84A-7D28-49DC-A032-085590D9830C}"/>
              </a:ext>
            </a:extLst>
          </p:cNvPr>
          <p:cNvSpPr txBox="1">
            <a:spLocks/>
          </p:cNvSpPr>
          <p:nvPr/>
        </p:nvSpPr>
        <p:spPr>
          <a:xfrm>
            <a:off x="5211192" y="1339681"/>
            <a:ext cx="3767438" cy="889563"/>
          </a:xfrm>
          <a:prstGeom prst="rect">
            <a:avLst/>
          </a:prstGeom>
        </p:spPr>
        <p:txBody>
          <a:bodyPr vert="horz" lIns="91440" tIns="45720" rIns="91440" bIns="45720" rtlCol="0">
            <a:norm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lgn="just">
              <a:spcBef>
                <a:spcPts val="600"/>
              </a:spcBef>
              <a:buNone/>
            </a:pPr>
            <a:r>
              <a:rPr lang="en-US" sz="1000" dirty="0">
                <a:solidFill>
                  <a:srgbClr val="5A5A5A"/>
                </a:solidFill>
              </a:rPr>
              <a:t>The business departments follow the business line at group level, steering technical deployments and providing support to those involved in the business. The business lines are under the responsibility of a partner.</a:t>
            </a:r>
          </a:p>
        </p:txBody>
      </p:sp>
      <p:graphicFrame>
        <p:nvGraphicFramePr>
          <p:cNvPr id="18" name="Tableau 17">
            <a:extLst>
              <a:ext uri="{FF2B5EF4-FFF2-40B4-BE49-F238E27FC236}">
                <a16:creationId xmlns:a16="http://schemas.microsoft.com/office/drawing/2014/main" id="{32A48320-5D6A-49ED-829E-D716F233B93E}"/>
              </a:ext>
            </a:extLst>
          </p:cNvPr>
          <p:cNvGraphicFramePr>
            <a:graphicFrameLocks noGrp="1"/>
          </p:cNvGraphicFramePr>
          <p:nvPr>
            <p:extLst>
              <p:ext uri="{D42A27DB-BD31-4B8C-83A1-F6EECF244321}">
                <p14:modId xmlns:p14="http://schemas.microsoft.com/office/powerpoint/2010/main" val="3668805319"/>
              </p:ext>
            </p:extLst>
          </p:nvPr>
        </p:nvGraphicFramePr>
        <p:xfrm>
          <a:off x="5358125" y="4545404"/>
          <a:ext cx="3555315" cy="1504556"/>
        </p:xfrm>
        <a:graphic>
          <a:graphicData uri="http://schemas.openxmlformats.org/drawingml/2006/table">
            <a:tbl>
              <a:tblPr firstRow="1" bandRow="1"/>
              <a:tblGrid>
                <a:gridCol w="1396730">
                  <a:extLst>
                    <a:ext uri="{9D8B030D-6E8A-4147-A177-3AD203B41FA5}">
                      <a16:colId xmlns:a16="http://schemas.microsoft.com/office/drawing/2014/main" val="20000"/>
                    </a:ext>
                  </a:extLst>
                </a:gridCol>
                <a:gridCol w="2158585">
                  <a:extLst>
                    <a:ext uri="{9D8B030D-6E8A-4147-A177-3AD203B41FA5}">
                      <a16:colId xmlns:a16="http://schemas.microsoft.com/office/drawing/2014/main" val="20001"/>
                    </a:ext>
                  </a:extLst>
                </a:gridCol>
              </a:tblGrid>
              <a:tr h="222704">
                <a:tc>
                  <a:txBody>
                    <a:bodyPr/>
                    <a:lstStyle/>
                    <a:p>
                      <a:pPr algn="ctr" rtl="0" fontAlgn="b"/>
                      <a:r>
                        <a:rPr lang="en-GB" sz="900" b="1" i="0" u="none" strike="noStrike" noProof="0">
                          <a:solidFill>
                            <a:srgbClr val="FFFFFF"/>
                          </a:solidFill>
                          <a:effectLst/>
                          <a:latin typeface="Effra"/>
                        </a:rPr>
                        <a:t>Functions</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b"/>
                      <a:r>
                        <a:rPr lang="en-GB" sz="900" b="1" i="0" u="none" strike="noStrike" noProof="0">
                          <a:solidFill>
                            <a:srgbClr val="FFFFFF"/>
                          </a:solidFill>
                          <a:effectLst/>
                          <a:latin typeface="Effra"/>
                        </a:rPr>
                        <a:t>Partner in</a:t>
                      </a:r>
                      <a:r>
                        <a:rPr lang="en-GB" sz="900" b="1" i="0" u="none" strike="noStrike" baseline="0" noProof="0">
                          <a:solidFill>
                            <a:srgbClr val="FFFFFF"/>
                          </a:solidFill>
                          <a:effectLst/>
                          <a:latin typeface="Effra"/>
                        </a:rPr>
                        <a:t> charge</a:t>
                      </a:r>
                      <a:endParaRPr lang="en-GB" sz="900" b="1" i="0" u="none" strike="noStrike" noProof="0">
                        <a:solidFill>
                          <a:srgbClr val="FFFFFF"/>
                        </a:solidFill>
                        <a:effectLst/>
                        <a:latin typeface="Effra"/>
                      </a:endParaRP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0"/>
                  </a:ext>
                </a:extLst>
              </a:tr>
              <a:tr h="213642">
                <a:tc>
                  <a:txBody>
                    <a:bodyPr/>
                    <a:lstStyle/>
                    <a:p>
                      <a:pPr algn="l" rtl="0" fontAlgn="ctr"/>
                      <a:r>
                        <a:rPr lang="en-GB" sz="900" b="0" i="0" u="none" strike="noStrike" noProof="0">
                          <a:solidFill>
                            <a:srgbClr val="000000"/>
                          </a:solidFill>
                          <a:effectLst/>
                          <a:latin typeface="Effra"/>
                        </a:rPr>
                        <a:t>Finance</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Géraldine Claux</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3642">
                <a:tc>
                  <a:txBody>
                    <a:bodyPr/>
                    <a:lstStyle/>
                    <a:p>
                      <a:pPr algn="l" rtl="0" fontAlgn="ctr"/>
                      <a:r>
                        <a:rPr lang="en-GB" sz="900" b="0" i="0" u="none" strike="noStrike" noProof="0">
                          <a:solidFill>
                            <a:srgbClr val="000000"/>
                          </a:solidFill>
                          <a:effectLst/>
                          <a:latin typeface="Effra"/>
                        </a:rPr>
                        <a:t>HR</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Olivier Juramie</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3642">
                <a:tc>
                  <a:txBody>
                    <a:bodyPr/>
                    <a:lstStyle/>
                    <a:p>
                      <a:pPr algn="l" rtl="0" fontAlgn="ctr"/>
                      <a:r>
                        <a:rPr lang="en-GB" sz="900" b="0" i="0" u="none" strike="noStrike" noProof="0" dirty="0">
                          <a:solidFill>
                            <a:srgbClr val="000000"/>
                          </a:solidFill>
                          <a:effectLst/>
                          <a:latin typeface="Effra"/>
                        </a:rPr>
                        <a:t>IT</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Philippe Mendes</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3642">
                <a:tc>
                  <a:txBody>
                    <a:bodyPr/>
                    <a:lstStyle/>
                    <a:p>
                      <a:pPr algn="l" rtl="0" fontAlgn="ctr"/>
                      <a:r>
                        <a:rPr lang="en-GB" sz="900" b="0" i="0" u="none" strike="noStrike" noProof="0">
                          <a:solidFill>
                            <a:srgbClr val="000000"/>
                          </a:solidFill>
                          <a:effectLst/>
                          <a:latin typeface="Effra"/>
                        </a:rPr>
                        <a:t>Marketing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900" b="0" i="0" u="none" strike="noStrike" noProof="0">
                          <a:solidFill>
                            <a:srgbClr val="000000"/>
                          </a:solidFill>
                          <a:effectLst/>
                          <a:latin typeface="Effra"/>
                        </a:rPr>
                        <a:t>Olivier Lelong</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3642">
                <a:tc>
                  <a:txBody>
                    <a:bodyPr/>
                    <a:lstStyle/>
                    <a:p>
                      <a:pPr algn="l" rtl="0" fontAlgn="ctr"/>
                      <a:r>
                        <a:rPr lang="en-GB" sz="900" b="0" i="0" u="none" strike="noStrike" noProof="0">
                          <a:solidFill>
                            <a:srgbClr val="000000"/>
                          </a:solidFill>
                          <a:effectLst/>
                          <a:latin typeface="Effra"/>
                        </a:rPr>
                        <a:t>Quality</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a:solidFill>
                            <a:srgbClr val="000000"/>
                          </a:solidFill>
                          <a:effectLst/>
                          <a:latin typeface="Effra"/>
                        </a:rPr>
                        <a:t>Laurent Cazebonne</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3642">
                <a:tc>
                  <a:txBody>
                    <a:bodyPr/>
                    <a:lstStyle/>
                    <a:p>
                      <a:pPr algn="l" rtl="0" fontAlgn="ctr"/>
                      <a:r>
                        <a:rPr lang="en-GB" sz="900" b="0" i="0" u="none" strike="noStrike" noProof="0">
                          <a:solidFill>
                            <a:srgbClr val="000000"/>
                          </a:solidFill>
                          <a:effectLst/>
                          <a:latin typeface="Effra"/>
                        </a:rPr>
                        <a:t>Nexia</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l" rtl="0" fontAlgn="ctr"/>
                      <a:r>
                        <a:rPr lang="en-GB" sz="900" b="0" i="0" u="none" strike="noStrike" noProof="0" dirty="0">
                          <a:solidFill>
                            <a:srgbClr val="000000"/>
                          </a:solidFill>
                          <a:effectLst/>
                          <a:latin typeface="Effra"/>
                        </a:rPr>
                        <a:t>Olivier </a:t>
                      </a:r>
                      <a:r>
                        <a:rPr lang="en-GB" sz="900" b="0" i="0" u="none" strike="noStrike" noProof="0" dirty="0" err="1">
                          <a:solidFill>
                            <a:srgbClr val="000000"/>
                          </a:solidFill>
                          <a:effectLst/>
                          <a:latin typeface="Effra"/>
                        </a:rPr>
                        <a:t>Lelong</a:t>
                      </a:r>
                      <a:endParaRPr lang="en-GB" sz="900" b="0" i="0" u="none" strike="noStrike" noProof="0" dirty="0">
                        <a:solidFill>
                          <a:srgbClr val="000000"/>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pic>
        <p:nvPicPr>
          <p:cNvPr id="3" name="Image 2">
            <a:extLst>
              <a:ext uri="{FF2B5EF4-FFF2-40B4-BE49-F238E27FC236}">
                <a16:creationId xmlns:a16="http://schemas.microsoft.com/office/drawing/2014/main" id="{4C4BE23A-1BA4-4874-8C4F-2B698AF2FA6E}"/>
              </a:ext>
            </a:extLst>
          </p:cNvPr>
          <p:cNvPicPr>
            <a:picLocks noChangeAspect="1"/>
          </p:cNvPicPr>
          <p:nvPr>
            <p:custDataLst>
              <p:tags r:id="rId1"/>
            </p:custDataLst>
          </p:nvPr>
        </p:nvPicPr>
        <p:blipFill>
          <a:blip r:embed="rId3"/>
          <a:stretch>
            <a:fillRect/>
          </a:stretch>
        </p:blipFill>
        <p:spPr>
          <a:xfrm>
            <a:off x="5465" y="1287230"/>
            <a:ext cx="4539600" cy="2290427"/>
          </a:xfrm>
          <a:prstGeom prst="rect">
            <a:avLst/>
          </a:prstGeom>
        </p:spPr>
      </p:pic>
    </p:spTree>
    <p:extLst>
      <p:ext uri="{BB962C8B-B14F-4D97-AF65-F5344CB8AC3E}">
        <p14:creationId xmlns:p14="http://schemas.microsoft.com/office/powerpoint/2010/main" val="23327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40000" y="1043008"/>
            <a:ext cx="4320000" cy="607517"/>
          </a:xfrm>
        </p:spPr>
        <p:txBody>
          <a:bodyPr/>
          <a:lstStyle/>
          <a:p>
            <a:pPr marL="0" lvl="2" indent="0">
              <a:spcBef>
                <a:spcPts val="1800"/>
              </a:spcBef>
              <a:buNone/>
            </a:pPr>
            <a:r>
              <a:rPr lang="en-US" sz="1000" dirty="0">
                <a:solidFill>
                  <a:srgbClr val="595959"/>
                </a:solidFill>
              </a:rPr>
              <a:t>Operationally the partners are attached to an office. In Paris, even if they intervene in several fields of competence, they are attached to a business line.</a:t>
            </a:r>
          </a:p>
        </p:txBody>
      </p:sp>
      <p:sp>
        <p:nvSpPr>
          <p:cNvPr id="6" name="Espace réservé de la date 5"/>
          <p:cNvSpPr>
            <a:spLocks noGrp="1"/>
          </p:cNvSpPr>
          <p:nvPr>
            <p:ph type="dt" sz="half" idx="10"/>
          </p:nvPr>
        </p:nvSpPr>
        <p:spPr/>
        <p:txBody>
          <a:bodyPr/>
          <a:lstStyle/>
          <a:p>
            <a:r>
              <a:rPr lang="fr-FR" dirty="0"/>
              <a:t>2021</a:t>
            </a:r>
          </a:p>
        </p:txBody>
      </p:sp>
      <p:sp>
        <p:nvSpPr>
          <p:cNvPr id="7" name="Espace réservé du pied de page 6"/>
          <p:cNvSpPr>
            <a:spLocks noGrp="1"/>
          </p:cNvSpPr>
          <p:nvPr>
            <p:ph type="ftr" sz="quarter" idx="11"/>
          </p:nvPr>
        </p:nvSpPr>
        <p:spPr/>
        <p:txBody>
          <a:bodyPr/>
          <a:lstStyle/>
          <a:p>
            <a:r>
              <a:rPr lang="fr-FR" dirty="0"/>
              <a:t>Aca Nexia – </a:t>
            </a:r>
            <a:r>
              <a:rPr lang="fr-FR" dirty="0" err="1"/>
              <a:t>Transparency</a:t>
            </a:r>
            <a:r>
              <a:rPr lang="fr-FR" dirty="0"/>
              <a:t> report</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6</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Our </a:t>
            </a:r>
            <a:r>
              <a:rPr lang="fr-FR" sz="2600" b="1" dirty="0" err="1"/>
              <a:t>firm</a:t>
            </a:r>
            <a:endParaRPr lang="fr-FR" sz="2600" b="1" dirty="0"/>
          </a:p>
        </p:txBody>
      </p:sp>
      <p:sp>
        <p:nvSpPr>
          <p:cNvPr id="11" name="Espace réservé du contenu 3"/>
          <p:cNvSpPr>
            <a:spLocks noGrp="1"/>
          </p:cNvSpPr>
          <p:nvPr>
            <p:ph sz="half" idx="2"/>
          </p:nvPr>
        </p:nvSpPr>
        <p:spPr>
          <a:xfrm>
            <a:off x="5040000" y="1043008"/>
            <a:ext cx="4377496" cy="5050288"/>
          </a:xfrm>
        </p:spPr>
        <p:txBody>
          <a:bodyPr anchor="t" anchorCtr="0">
            <a:normAutofit lnSpcReduction="10000"/>
          </a:bodyPr>
          <a:lstStyle/>
          <a:p>
            <a:pPr marL="0" lvl="1" indent="0" algn="just">
              <a:lnSpc>
                <a:spcPct val="110000"/>
              </a:lnSpc>
              <a:spcBef>
                <a:spcPts val="600"/>
              </a:spcBef>
              <a:buClrTx/>
              <a:buNone/>
              <a:tabLst>
                <a:tab pos="1257300" algn="l"/>
              </a:tabLst>
            </a:pPr>
            <a:r>
              <a:rPr lang="en-GB" sz="1000" dirty="0"/>
              <a:t>At present date, François </a:t>
            </a:r>
            <a:r>
              <a:rPr lang="en-GB" sz="1000" dirty="0" err="1"/>
              <a:t>Mahé</a:t>
            </a:r>
            <a:r>
              <a:rPr lang="en-GB" sz="1000" dirty="0"/>
              <a:t> and Philippe </a:t>
            </a:r>
            <a:r>
              <a:rPr lang="en-GB" sz="1000" dirty="0" err="1"/>
              <a:t>Sallé</a:t>
            </a:r>
            <a:r>
              <a:rPr lang="en-GB" sz="1000" dirty="0"/>
              <a:t> has retired. Three new partners have been nominated on September 1</a:t>
            </a:r>
            <a:r>
              <a:rPr lang="en-GB" sz="1000" baseline="30000" dirty="0"/>
              <a:t>st</a:t>
            </a:r>
            <a:r>
              <a:rPr lang="en-GB" sz="1000" dirty="0"/>
              <a:t> 2021 : Mikaël Jacques (Audit), Haiat </a:t>
            </a:r>
            <a:r>
              <a:rPr lang="en-GB" sz="1000" dirty="0" err="1"/>
              <a:t>Zidany</a:t>
            </a:r>
            <a:r>
              <a:rPr lang="en-GB" sz="1000" dirty="0"/>
              <a:t> (Accounting) et Nicolas Garcia (Social).</a:t>
            </a:r>
          </a:p>
          <a:p>
            <a:pPr marL="0" lvl="1" indent="0" algn="just">
              <a:lnSpc>
                <a:spcPct val="110000"/>
              </a:lnSpc>
              <a:spcAft>
                <a:spcPts val="600"/>
              </a:spcAft>
              <a:buClrTx/>
              <a:buNone/>
            </a:pPr>
            <a:r>
              <a:rPr lang="en-GB" sz="1400" dirty="0">
                <a:solidFill>
                  <a:schemeClr val="accent1"/>
                </a:solidFill>
              </a:rPr>
              <a:t>Governance</a:t>
            </a:r>
          </a:p>
          <a:p>
            <a:pPr marL="0" lvl="2" indent="0">
              <a:lnSpc>
                <a:spcPct val="110000"/>
              </a:lnSpc>
              <a:spcBef>
                <a:spcPts val="0"/>
              </a:spcBef>
              <a:buNone/>
            </a:pPr>
            <a:r>
              <a:rPr lang="en-US" sz="1000" dirty="0">
                <a:solidFill>
                  <a:srgbClr val="595959"/>
                </a:solidFill>
              </a:rPr>
              <a:t>Aca Nexia group governance is organized at the level of Aca </a:t>
            </a:r>
            <a:r>
              <a:rPr lang="en-US" sz="1000" dirty="0" err="1">
                <a:solidFill>
                  <a:srgbClr val="595959"/>
                </a:solidFill>
              </a:rPr>
              <a:t>Developpement</a:t>
            </a:r>
            <a:r>
              <a:rPr lang="en-US" sz="1000" dirty="0">
                <a:solidFill>
                  <a:srgbClr val="595959"/>
                </a:solidFill>
              </a:rPr>
              <a:t>, parent company of Aca Nexia. Main company rules of Aca </a:t>
            </a:r>
            <a:r>
              <a:rPr lang="en-US" sz="1000" dirty="0" err="1">
                <a:solidFill>
                  <a:srgbClr val="595959"/>
                </a:solidFill>
              </a:rPr>
              <a:t>Developpement</a:t>
            </a:r>
            <a:r>
              <a:rPr lang="en-US" sz="1000" dirty="0">
                <a:solidFill>
                  <a:srgbClr val="595959"/>
                </a:solidFill>
              </a:rPr>
              <a:t> are as followed:</a:t>
            </a:r>
            <a:endParaRPr lang="fr-FR" sz="1000" dirty="0">
              <a:solidFill>
                <a:srgbClr val="595959"/>
              </a:solidFill>
            </a:endParaRPr>
          </a:p>
          <a:p>
            <a:pPr marL="0" lvl="2" indent="0">
              <a:lnSpc>
                <a:spcPct val="110000"/>
              </a:lnSpc>
              <a:spcBef>
                <a:spcPts val="0"/>
              </a:spcBef>
              <a:buNone/>
            </a:pPr>
            <a:endParaRPr lang="en-US" sz="1000" dirty="0">
              <a:solidFill>
                <a:srgbClr val="595959"/>
              </a:solidFill>
            </a:endParaRPr>
          </a:p>
          <a:p>
            <a:pPr marL="171450" lvl="2" indent="-171450">
              <a:lnSpc>
                <a:spcPct val="110000"/>
              </a:lnSpc>
            </a:pPr>
            <a:r>
              <a:rPr lang="en-US" sz="1000" b="1" dirty="0">
                <a:solidFill>
                  <a:srgbClr val="595959"/>
                </a:solidFill>
              </a:rPr>
              <a:t>Corporate officers </a:t>
            </a:r>
            <a:r>
              <a:rPr lang="en-US" sz="1000" dirty="0">
                <a:solidFill>
                  <a:srgbClr val="595959"/>
                </a:solidFill>
              </a:rPr>
              <a:t> includes the President and two managing directors.</a:t>
            </a:r>
          </a:p>
          <a:p>
            <a:pPr marL="171450" lvl="2" indent="-171450">
              <a:lnSpc>
                <a:spcPct val="110000"/>
              </a:lnSpc>
            </a:pPr>
            <a:r>
              <a:rPr lang="en-US" sz="1000" b="1" dirty="0">
                <a:solidFill>
                  <a:srgbClr val="595959"/>
                </a:solidFill>
              </a:rPr>
              <a:t>The general management of the group </a:t>
            </a:r>
            <a:r>
              <a:rPr lang="en-US" sz="1000" dirty="0">
                <a:solidFill>
                  <a:srgbClr val="595959"/>
                </a:solidFill>
              </a:rPr>
              <a:t>is ensured by a management committee of 3 partners corporate officers of Aca </a:t>
            </a:r>
            <a:r>
              <a:rPr lang="en-US" sz="1000" dirty="0" err="1">
                <a:solidFill>
                  <a:srgbClr val="595959"/>
                </a:solidFill>
              </a:rPr>
              <a:t>Developpement</a:t>
            </a:r>
            <a:r>
              <a:rPr lang="en-US" sz="1000" dirty="0">
                <a:solidFill>
                  <a:srgbClr val="595959"/>
                </a:solidFill>
              </a:rPr>
              <a:t> SAS boards, appointed by the Board of Directors.</a:t>
            </a:r>
          </a:p>
          <a:p>
            <a:pPr marL="171450" lvl="2" indent="-171450">
              <a:lnSpc>
                <a:spcPct val="110000"/>
              </a:lnSpc>
            </a:pPr>
            <a:r>
              <a:rPr lang="en-US" sz="1000" b="1" dirty="0">
                <a:solidFill>
                  <a:srgbClr val="595959"/>
                </a:solidFill>
              </a:rPr>
              <a:t>The Board of Directors </a:t>
            </a:r>
            <a:r>
              <a:rPr lang="en-US" sz="1000" dirty="0">
                <a:solidFill>
                  <a:srgbClr val="595959"/>
                </a:solidFill>
              </a:rPr>
              <a:t>is composed of 7 members and including 4 members appointed by the General Assembly and 3 members elected by the Committee of Partners. The Board of Directors sets the orientations of the Company's business and monitors their implementation. It is empowered in three additional areas: the appointment of new partners, amendments to the shareholders' pact and decisions on external growth. For these 3 matters, it examines the files on presentation of the management committee and presents them to the committee of partners for decision.</a:t>
            </a:r>
          </a:p>
          <a:p>
            <a:pPr marL="171450" lvl="2" indent="-171450">
              <a:lnSpc>
                <a:spcPct val="110000"/>
              </a:lnSpc>
            </a:pPr>
            <a:r>
              <a:rPr lang="en-US" sz="1000" b="1" dirty="0">
                <a:solidFill>
                  <a:srgbClr val="595959"/>
                </a:solidFill>
              </a:rPr>
              <a:t>The Partners' Committee </a:t>
            </a:r>
            <a:r>
              <a:rPr lang="en-US" sz="1000" dirty="0">
                <a:solidFill>
                  <a:srgbClr val="595959"/>
                </a:solidFill>
              </a:rPr>
              <a:t>brings together all the partners of the firm. The committee has a right of decision in 7 areas: appointment of partners, modification of the partners' pact, external growth, significant financial commitments, annual consolidated budget, approbation of new </a:t>
            </a:r>
            <a:r>
              <a:rPr lang="en-US" sz="1000" dirty="0" err="1">
                <a:solidFill>
                  <a:srgbClr val="595959"/>
                </a:solidFill>
              </a:rPr>
              <a:t>Bord</a:t>
            </a:r>
            <a:r>
              <a:rPr lang="en-US" sz="1000" dirty="0">
                <a:solidFill>
                  <a:srgbClr val="595959"/>
                </a:solidFill>
              </a:rPr>
              <a:t> of Directors member and share valuation. On these 7 competences, decisions are taken on the principle of a partner a vote, by a majority of ¾. </a:t>
            </a:r>
          </a:p>
          <a:p>
            <a:pPr marL="171450" lvl="2" indent="-171450">
              <a:lnSpc>
                <a:spcPct val="110000"/>
              </a:lnSpc>
              <a:spcBef>
                <a:spcPts val="0"/>
              </a:spcBef>
            </a:pPr>
            <a:endParaRPr lang="fr-FR" sz="1000" dirty="0">
              <a:solidFill>
                <a:srgbClr val="595959"/>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1591868141"/>
              </p:ext>
            </p:extLst>
          </p:nvPr>
        </p:nvGraphicFramePr>
        <p:xfrm>
          <a:off x="617300" y="1662117"/>
          <a:ext cx="4113666" cy="4605104"/>
        </p:xfrm>
        <a:graphic>
          <a:graphicData uri="http://schemas.openxmlformats.org/drawingml/2006/table">
            <a:tbl>
              <a:tblPr/>
              <a:tblGrid>
                <a:gridCol w="1209129">
                  <a:extLst>
                    <a:ext uri="{9D8B030D-6E8A-4147-A177-3AD203B41FA5}">
                      <a16:colId xmlns:a16="http://schemas.microsoft.com/office/drawing/2014/main" val="20000"/>
                    </a:ext>
                  </a:extLst>
                </a:gridCol>
                <a:gridCol w="579306">
                  <a:extLst>
                    <a:ext uri="{9D8B030D-6E8A-4147-A177-3AD203B41FA5}">
                      <a16:colId xmlns:a16="http://schemas.microsoft.com/office/drawing/2014/main" val="20001"/>
                    </a:ext>
                  </a:extLst>
                </a:gridCol>
                <a:gridCol w="629823">
                  <a:extLst>
                    <a:ext uri="{9D8B030D-6E8A-4147-A177-3AD203B41FA5}">
                      <a16:colId xmlns:a16="http://schemas.microsoft.com/office/drawing/2014/main" val="20002"/>
                    </a:ext>
                  </a:extLst>
                </a:gridCol>
                <a:gridCol w="565136">
                  <a:extLst>
                    <a:ext uri="{9D8B030D-6E8A-4147-A177-3AD203B41FA5}">
                      <a16:colId xmlns:a16="http://schemas.microsoft.com/office/drawing/2014/main" val="20003"/>
                    </a:ext>
                  </a:extLst>
                </a:gridCol>
                <a:gridCol w="565136">
                  <a:extLst>
                    <a:ext uri="{9D8B030D-6E8A-4147-A177-3AD203B41FA5}">
                      <a16:colId xmlns:a16="http://schemas.microsoft.com/office/drawing/2014/main" val="20004"/>
                    </a:ext>
                  </a:extLst>
                </a:gridCol>
                <a:gridCol w="565136">
                  <a:extLst>
                    <a:ext uri="{9D8B030D-6E8A-4147-A177-3AD203B41FA5}">
                      <a16:colId xmlns:a16="http://schemas.microsoft.com/office/drawing/2014/main" val="20005"/>
                    </a:ext>
                  </a:extLst>
                </a:gridCol>
              </a:tblGrid>
              <a:tr h="388620">
                <a:tc>
                  <a:txBody>
                    <a:bodyPr/>
                    <a:lstStyle/>
                    <a:p>
                      <a:pPr algn="ctr" rtl="0" fontAlgn="ctr"/>
                      <a:r>
                        <a:rPr lang="fr-FR" sz="900" b="1" i="0" u="none" strike="noStrike" dirty="0" err="1">
                          <a:solidFill>
                            <a:srgbClr val="FFFFFF"/>
                          </a:solidFill>
                          <a:effectLst/>
                          <a:latin typeface="Effra"/>
                        </a:rPr>
                        <a:t>Partners</a:t>
                      </a:r>
                      <a:endParaRPr lang="fr-FR" sz="900" b="1" i="0" u="none" strike="noStrike" dirty="0">
                        <a:solidFill>
                          <a:srgbClr val="FFFFFF"/>
                        </a:solidFill>
                        <a:effectLst/>
                        <a:latin typeface="Effra"/>
                      </a:endParaRP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dirty="0" err="1">
                          <a:solidFill>
                            <a:srgbClr val="FFFFFF"/>
                          </a:solidFill>
                          <a:effectLst/>
                          <a:latin typeface="Effra"/>
                        </a:rPr>
                        <a:t>Auditing</a:t>
                      </a:r>
                      <a:endParaRPr lang="fr-FR" sz="900" b="1" i="0" u="none" strike="noStrike" dirty="0">
                        <a:solidFill>
                          <a:srgbClr val="FFFFFF"/>
                        </a:solidFill>
                        <a:effectLst/>
                        <a:latin typeface="Effra"/>
                      </a:endParaRP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dirty="0" err="1">
                          <a:solidFill>
                            <a:srgbClr val="FFFFFF"/>
                          </a:solidFill>
                          <a:effectLst/>
                          <a:latin typeface="Effra"/>
                        </a:rPr>
                        <a:t>Accounting</a:t>
                      </a:r>
                      <a:endParaRPr lang="fr-FR" sz="900" b="1" i="0" u="none" strike="noStrike" dirty="0">
                        <a:solidFill>
                          <a:srgbClr val="FFFFFF"/>
                        </a:solidFill>
                        <a:effectLst/>
                        <a:latin typeface="Effra"/>
                      </a:endParaRP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dirty="0">
                          <a:solidFill>
                            <a:srgbClr val="FFFFFF"/>
                          </a:solidFill>
                          <a:effectLst/>
                          <a:latin typeface="Effra"/>
                        </a:rPr>
                        <a:t>Social</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dirty="0">
                          <a:solidFill>
                            <a:srgbClr val="FFFFFF"/>
                          </a:solidFill>
                          <a:effectLst/>
                          <a:latin typeface="Effra"/>
                        </a:rPr>
                        <a:t>TS et Advisory</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tc>
                  <a:txBody>
                    <a:bodyPr/>
                    <a:lstStyle/>
                    <a:p>
                      <a:pPr algn="ctr" rtl="0" fontAlgn="ctr"/>
                      <a:r>
                        <a:rPr lang="fr-FR" sz="900" b="1" i="0" u="none" strike="noStrike">
                          <a:solidFill>
                            <a:srgbClr val="FFFFFF"/>
                          </a:solidFill>
                          <a:effectLst/>
                          <a:latin typeface="Effra"/>
                        </a:rPr>
                        <a:t>BPO</a:t>
                      </a:r>
                    </a:p>
                  </a:txBody>
                  <a:tcPr marL="7620" marR="7620" marT="7620" marB="0" anchor="ctr">
                    <a:lnL>
                      <a:noFill/>
                    </a:lnL>
                    <a:lnR>
                      <a:noFill/>
                    </a:lnR>
                    <a:lnT>
                      <a:noFill/>
                    </a:lnT>
                    <a:lnB w="12700" cap="flat" cmpd="sng" algn="ctr">
                      <a:solidFill>
                        <a:srgbClr val="ABABAB"/>
                      </a:solidFill>
                      <a:prstDash val="solid"/>
                      <a:round/>
                      <a:headEnd type="none" w="med" len="med"/>
                      <a:tailEnd type="none" w="med" len="med"/>
                    </a:lnB>
                    <a:solidFill>
                      <a:srgbClr val="0D5257"/>
                    </a:solidFill>
                  </a:tcPr>
                </a:tc>
                <a:extLst>
                  <a:ext uri="{0D108BD9-81ED-4DB2-BD59-A6C34878D82A}">
                    <a16:rowId xmlns:a16="http://schemas.microsoft.com/office/drawing/2014/main" val="10000"/>
                  </a:ext>
                </a:extLst>
              </a:tr>
              <a:tr h="167640">
                <a:tc>
                  <a:txBody>
                    <a:bodyPr/>
                    <a:lstStyle/>
                    <a:p>
                      <a:pPr algn="ctr" rtl="0" fontAlgn="b"/>
                      <a:r>
                        <a:rPr lang="fr-FR" sz="1000" b="0" i="0" u="none" strike="noStrike">
                          <a:solidFill>
                            <a:srgbClr val="FFFFFF"/>
                          </a:solidFill>
                          <a:effectLst/>
                          <a:latin typeface="Effra"/>
                        </a:rPr>
                        <a:t>Paris</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FFFFFF"/>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FFFFFF"/>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FFFFFF"/>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FFFFFF"/>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FFFFFF"/>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extLst>
                  <a:ext uri="{0D108BD9-81ED-4DB2-BD59-A6C34878D82A}">
                    <a16:rowId xmlns:a16="http://schemas.microsoft.com/office/drawing/2014/main" val="10001"/>
                  </a:ext>
                </a:extLst>
              </a:tr>
              <a:tr h="167640">
                <a:tc>
                  <a:txBody>
                    <a:bodyPr/>
                    <a:lstStyle/>
                    <a:p>
                      <a:pPr algn="l" rtl="0" fontAlgn="ctr"/>
                      <a:r>
                        <a:rPr lang="fr-FR" sz="900" b="0" i="0" u="none" strike="noStrike" dirty="0" err="1">
                          <a:solidFill>
                            <a:srgbClr val="000000"/>
                          </a:solidFill>
                          <a:effectLst/>
                          <a:latin typeface="Effra" panose="020B0603020203020204" pitchFamily="34" charset="0"/>
                        </a:rPr>
                        <a:t>Nadi</a:t>
                      </a:r>
                      <a:r>
                        <a:rPr lang="fr-FR" sz="900" b="0" i="0" u="none" strike="noStrike" dirty="0">
                          <a:solidFill>
                            <a:srgbClr val="000000"/>
                          </a:solidFill>
                          <a:effectLst/>
                          <a:latin typeface="Effra" panose="020B0603020203020204" pitchFamily="34" charset="0"/>
                        </a:rPr>
                        <a:t> Bendaoud</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 </a:t>
                      </a:r>
                    </a:p>
                  </a:txBody>
                  <a:tcPr marL="0" marR="0" marT="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7640">
                <a:tc>
                  <a:txBody>
                    <a:bodyPr/>
                    <a:lstStyle/>
                    <a:p>
                      <a:pPr algn="l" rtl="0" fontAlgn="ctr"/>
                      <a:r>
                        <a:rPr lang="fr-FR" sz="900" b="0" i="0" u="none" strike="noStrike" dirty="0">
                          <a:solidFill>
                            <a:srgbClr val="000000"/>
                          </a:solidFill>
                          <a:effectLst/>
                          <a:latin typeface="Effra" panose="020B0603020203020204" pitchFamily="34" charset="0"/>
                        </a:rPr>
                        <a:t>Daniel Buchoux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highlight>
                          <a:srgbClr val="FFFF00"/>
                        </a:highligh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7640">
                <a:tc>
                  <a:txBody>
                    <a:bodyPr/>
                    <a:lstStyle/>
                    <a:p>
                      <a:pPr algn="l" rtl="0" fontAlgn="ctr"/>
                      <a:r>
                        <a:rPr lang="fr-FR" sz="900" b="0" i="0" u="none" strike="noStrike" dirty="0">
                          <a:solidFill>
                            <a:srgbClr val="000000"/>
                          </a:solidFill>
                          <a:effectLst/>
                          <a:latin typeface="Effra" panose="020B0603020203020204" pitchFamily="34" charset="0"/>
                        </a:rPr>
                        <a:t>Laurent Cazebonne</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7640">
                <a:tc>
                  <a:txBody>
                    <a:bodyPr/>
                    <a:lstStyle/>
                    <a:p>
                      <a:pPr algn="l" rtl="0" fontAlgn="ctr"/>
                      <a:r>
                        <a:rPr lang="fr-FR" sz="900" b="0" i="0" u="none" strike="noStrike" dirty="0">
                          <a:solidFill>
                            <a:srgbClr val="000000"/>
                          </a:solidFill>
                          <a:effectLst/>
                          <a:latin typeface="Effra" panose="020B0603020203020204" pitchFamily="34" charset="0"/>
                        </a:rPr>
                        <a:t>Eric Chapus</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7640">
                <a:tc>
                  <a:txBody>
                    <a:bodyPr/>
                    <a:lstStyle/>
                    <a:p>
                      <a:pPr algn="l" rtl="0" fontAlgn="ctr"/>
                      <a:r>
                        <a:rPr lang="fr-FR" sz="900" b="0" i="0" u="none" strike="noStrike" dirty="0">
                          <a:solidFill>
                            <a:srgbClr val="000000"/>
                          </a:solidFill>
                          <a:effectLst/>
                          <a:latin typeface="Effra" panose="020B0603020203020204" pitchFamily="34" charset="0"/>
                        </a:rPr>
                        <a:t>Géraldine </a:t>
                      </a:r>
                      <a:r>
                        <a:rPr lang="fr-FR" sz="900" b="0" i="0" u="none" strike="noStrike" dirty="0" err="1">
                          <a:solidFill>
                            <a:srgbClr val="000000"/>
                          </a:solidFill>
                          <a:effectLst/>
                          <a:latin typeface="Effra" panose="020B0603020203020204" pitchFamily="34" charset="0"/>
                        </a:rPr>
                        <a:t>Claux</a:t>
                      </a:r>
                      <a:endParaRPr lang="fr-FR" sz="900" b="0" i="0" u="none" strike="noStrike" dirty="0">
                        <a:solidFill>
                          <a:srgbClr val="000000"/>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7640">
                <a:tc>
                  <a:txBody>
                    <a:bodyPr/>
                    <a:lstStyle/>
                    <a:p>
                      <a:pPr algn="l" rtl="0" fontAlgn="ctr"/>
                      <a:r>
                        <a:rPr lang="fr-FR" sz="900" b="0" i="0" u="none" strike="noStrike" dirty="0">
                          <a:solidFill>
                            <a:srgbClr val="000000"/>
                          </a:solidFill>
                          <a:effectLst/>
                          <a:latin typeface="Effra" panose="020B0603020203020204" pitchFamily="34" charset="0"/>
                        </a:rPr>
                        <a:t>Pascal Cosse</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7640">
                <a:tc>
                  <a:txBody>
                    <a:bodyPr/>
                    <a:lstStyle/>
                    <a:p>
                      <a:pPr algn="l" rtl="0" fontAlgn="ctr"/>
                      <a:r>
                        <a:rPr lang="fr-FR" sz="900" b="0" i="0" u="none" strike="noStrike" dirty="0">
                          <a:solidFill>
                            <a:srgbClr val="000000"/>
                          </a:solidFill>
                          <a:effectLst/>
                          <a:latin typeface="Effra" panose="020B0603020203020204" pitchFamily="34" charset="0"/>
                        </a:rPr>
                        <a:t>Stéphane </a:t>
                      </a:r>
                      <a:r>
                        <a:rPr lang="fr-FR" sz="900" b="0" i="0" u="none" strike="noStrike" dirty="0" err="1">
                          <a:solidFill>
                            <a:srgbClr val="000000"/>
                          </a:solidFill>
                          <a:effectLst/>
                          <a:latin typeface="Effra" panose="020B0603020203020204" pitchFamily="34" charset="0"/>
                        </a:rPr>
                        <a:t>Dankowsky</a:t>
                      </a:r>
                      <a:endParaRPr lang="fr-FR" sz="900" b="0" i="0" u="none" strike="noStrike" dirty="0">
                        <a:solidFill>
                          <a:srgbClr val="000000"/>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7640">
                <a:tc>
                  <a:txBody>
                    <a:bodyPr/>
                    <a:lstStyle/>
                    <a:p>
                      <a:pPr algn="l" rtl="0" fontAlgn="ctr"/>
                      <a:r>
                        <a:rPr lang="fr-FR" sz="900" b="0" i="0" u="none" strike="noStrike">
                          <a:solidFill>
                            <a:srgbClr val="000000"/>
                          </a:solidFill>
                          <a:effectLst/>
                          <a:latin typeface="Effra" panose="020B0603020203020204" pitchFamily="34" charset="0"/>
                        </a:rPr>
                        <a:t>Sandrine Gimat</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743988381"/>
                  </a:ext>
                </a:extLst>
              </a:tr>
              <a:tr h="167640">
                <a:tc>
                  <a:txBody>
                    <a:bodyPr/>
                    <a:lstStyle/>
                    <a:p>
                      <a:pPr algn="l" rtl="0" fontAlgn="ctr"/>
                      <a:r>
                        <a:rPr lang="fr-FR" sz="900" b="0" i="0" u="none" strike="noStrike">
                          <a:solidFill>
                            <a:srgbClr val="000000"/>
                          </a:solidFill>
                          <a:effectLst/>
                          <a:latin typeface="Effra" panose="020B0603020203020204" pitchFamily="34" charset="0"/>
                        </a:rPr>
                        <a:t>Fabrice Huglin</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7640">
                <a:tc>
                  <a:txBody>
                    <a:bodyPr/>
                    <a:lstStyle/>
                    <a:p>
                      <a:pPr algn="l" rtl="0" fontAlgn="ctr"/>
                      <a:r>
                        <a:rPr lang="fr-FR" sz="900" b="0" i="0" u="none" strike="noStrike" dirty="0">
                          <a:solidFill>
                            <a:srgbClr val="000000"/>
                          </a:solidFill>
                          <a:effectLst/>
                          <a:latin typeface="Effra" panose="020B0603020203020204" pitchFamily="34" charset="0"/>
                        </a:rPr>
                        <a:t>Olivier </a:t>
                      </a:r>
                      <a:r>
                        <a:rPr lang="fr-FR" sz="900" b="0" i="0" u="none" strike="noStrike" dirty="0" err="1">
                          <a:solidFill>
                            <a:srgbClr val="000000"/>
                          </a:solidFill>
                          <a:effectLst/>
                          <a:latin typeface="Effra" panose="020B0603020203020204" pitchFamily="34" charset="0"/>
                        </a:rPr>
                        <a:t>Juramie</a:t>
                      </a:r>
                      <a:endParaRPr lang="fr-FR" sz="900" b="0" i="0" u="none" strike="noStrike" dirty="0">
                        <a:solidFill>
                          <a:srgbClr val="000000"/>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7640">
                <a:tc>
                  <a:txBody>
                    <a:bodyPr/>
                    <a:lstStyle/>
                    <a:p>
                      <a:pPr algn="l" rtl="0" fontAlgn="ctr"/>
                      <a:r>
                        <a:rPr lang="fr-FR" sz="900" b="0" i="0" u="none" strike="noStrike" dirty="0">
                          <a:solidFill>
                            <a:srgbClr val="000000"/>
                          </a:solidFill>
                          <a:effectLst/>
                          <a:latin typeface="Effra" panose="020B0603020203020204" pitchFamily="34" charset="0"/>
                        </a:rPr>
                        <a:t>Gwénolé Le Berre</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a:solidFill>
                          <a:srgbClr val="00B2A9"/>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258730995"/>
                  </a:ext>
                </a:extLst>
              </a:tr>
              <a:tr h="167640">
                <a:tc>
                  <a:txBody>
                    <a:bodyPr/>
                    <a:lstStyle/>
                    <a:p>
                      <a:pPr algn="l" rtl="0" fontAlgn="ctr"/>
                      <a:r>
                        <a:rPr lang="fr-FR" sz="900" b="0" i="0" u="none" strike="noStrike" dirty="0">
                          <a:solidFill>
                            <a:srgbClr val="000000"/>
                          </a:solidFill>
                          <a:effectLst/>
                          <a:latin typeface="Effra" panose="020B0603020203020204" pitchFamily="34" charset="0"/>
                        </a:rPr>
                        <a:t>Olivier Lelong</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7640">
                <a:tc>
                  <a:txBody>
                    <a:bodyPr/>
                    <a:lstStyle/>
                    <a:p>
                      <a:pPr algn="l" rtl="0" fontAlgn="ctr"/>
                      <a:r>
                        <a:rPr lang="fr-FR" sz="900" b="0" i="0" u="none" strike="noStrike">
                          <a:solidFill>
                            <a:srgbClr val="000000"/>
                          </a:solidFill>
                          <a:effectLst/>
                          <a:latin typeface="Effra" panose="020B0603020203020204" pitchFamily="34" charset="0"/>
                        </a:rPr>
                        <a:t>François Mahé</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7640">
                <a:tc>
                  <a:txBody>
                    <a:bodyPr/>
                    <a:lstStyle/>
                    <a:p>
                      <a:pPr algn="l" rtl="0" fontAlgn="ctr"/>
                      <a:r>
                        <a:rPr lang="fr-FR" sz="900" b="0" i="0" u="none" strike="noStrike">
                          <a:solidFill>
                            <a:srgbClr val="000000"/>
                          </a:solidFill>
                          <a:effectLst/>
                          <a:latin typeface="Effra" panose="020B0603020203020204" pitchFamily="34" charset="0"/>
                        </a:rPr>
                        <a:t>Philippe Mendes</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7640">
                <a:tc>
                  <a:txBody>
                    <a:bodyPr/>
                    <a:lstStyle/>
                    <a:p>
                      <a:pPr algn="l" rtl="0" fontAlgn="ctr"/>
                      <a:r>
                        <a:rPr lang="fr-FR" sz="900" b="0" i="0" u="none" strike="noStrike">
                          <a:solidFill>
                            <a:srgbClr val="000000"/>
                          </a:solidFill>
                          <a:effectLst/>
                          <a:latin typeface="Effra" panose="020B0603020203020204" pitchFamily="34" charset="0"/>
                        </a:rPr>
                        <a:t>Philippe Sallé</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highlight>
                          <a:srgbClr val="FFFF00"/>
                        </a:highligh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7640">
                <a:tc>
                  <a:txBody>
                    <a:bodyPr/>
                    <a:lstStyle/>
                    <a:p>
                      <a:pPr algn="l" rtl="0" fontAlgn="ctr"/>
                      <a:r>
                        <a:rPr lang="fr-FR" sz="900" b="0" i="0" u="none" strike="noStrike" dirty="0">
                          <a:solidFill>
                            <a:srgbClr val="000000"/>
                          </a:solidFill>
                          <a:effectLst/>
                          <a:latin typeface="Effra" panose="020B0603020203020204" pitchFamily="34" charset="0"/>
                        </a:rPr>
                        <a:t>Hervé </a:t>
                      </a:r>
                      <a:r>
                        <a:rPr lang="fr-FR" sz="900" b="0" i="0" u="none" strike="noStrike" dirty="0" err="1">
                          <a:solidFill>
                            <a:srgbClr val="000000"/>
                          </a:solidFill>
                          <a:effectLst/>
                          <a:latin typeface="Effra" panose="020B0603020203020204" pitchFamily="34" charset="0"/>
                        </a:rPr>
                        <a:t>Téran</a:t>
                      </a:r>
                      <a:endParaRPr lang="fr-FR" sz="900" b="0" i="0" u="none" strike="noStrike" dirty="0">
                        <a:solidFill>
                          <a:srgbClr val="000000"/>
                        </a:solidFill>
                        <a:effectLst/>
                        <a:latin typeface="Effra" panose="020B0603020203020204" pitchFamily="34" charset="0"/>
                      </a:endParaRP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x</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panose="020B0603020203020204" pitchFamily="34" charset="0"/>
                        </a:rPr>
                        <a:t> </a:t>
                      </a:r>
                    </a:p>
                  </a:txBody>
                  <a:tcPr marL="0" marR="0" marT="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7640">
                <a:tc>
                  <a:txBody>
                    <a:bodyPr/>
                    <a:lstStyle/>
                    <a:p>
                      <a:pPr algn="ctr" rtl="0" fontAlgn="b"/>
                      <a:r>
                        <a:rPr lang="fr-FR" sz="1000" b="0" i="0" u="none" strike="noStrike">
                          <a:solidFill>
                            <a:srgbClr val="FFFFFF"/>
                          </a:solidFill>
                          <a:effectLst/>
                          <a:latin typeface="Effra"/>
                        </a:rPr>
                        <a:t>Argenteuil</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extLst>
                  <a:ext uri="{0D108BD9-81ED-4DB2-BD59-A6C34878D82A}">
                    <a16:rowId xmlns:a16="http://schemas.microsoft.com/office/drawing/2014/main" val="10017"/>
                  </a:ext>
                </a:extLst>
              </a:tr>
              <a:tr h="193124">
                <a:tc>
                  <a:txBody>
                    <a:bodyPr/>
                    <a:lstStyle/>
                    <a:p>
                      <a:pPr algn="l" rtl="0" fontAlgn="ctr"/>
                      <a:r>
                        <a:rPr lang="fr-FR" sz="900" b="0" i="0" u="none" strike="noStrike">
                          <a:solidFill>
                            <a:srgbClr val="000000"/>
                          </a:solidFill>
                          <a:effectLst/>
                          <a:latin typeface="Effra"/>
                        </a:rPr>
                        <a:t>Jérôme Debroise</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7640">
                <a:tc>
                  <a:txBody>
                    <a:bodyPr/>
                    <a:lstStyle/>
                    <a:p>
                      <a:pPr algn="l" rtl="0" fontAlgn="ctr"/>
                      <a:r>
                        <a:rPr lang="fr-FR" sz="900" b="0" i="0" u="none" strike="noStrike" dirty="0">
                          <a:solidFill>
                            <a:srgbClr val="000000"/>
                          </a:solidFill>
                          <a:effectLst/>
                          <a:latin typeface="Effra"/>
                        </a:rPr>
                        <a:t>Bernard Hommel</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7640">
                <a:tc>
                  <a:txBody>
                    <a:bodyPr/>
                    <a:lstStyle/>
                    <a:p>
                      <a:pPr algn="l" rtl="0" fontAlgn="ctr"/>
                      <a:r>
                        <a:rPr lang="fr-FR" sz="900" b="0" i="0" u="none" strike="noStrike" dirty="0">
                          <a:solidFill>
                            <a:srgbClr val="000000"/>
                          </a:solidFill>
                          <a:effectLst/>
                          <a:latin typeface="Effra"/>
                        </a:rPr>
                        <a:t>Sylvain </a:t>
                      </a:r>
                      <a:r>
                        <a:rPr lang="fr-FR" sz="900" b="0" i="0" u="none" strike="noStrike" dirty="0" err="1">
                          <a:solidFill>
                            <a:srgbClr val="000000"/>
                          </a:solidFill>
                          <a:effectLst/>
                          <a:latin typeface="Effra"/>
                        </a:rPr>
                        <a:t>Sznek</a:t>
                      </a:r>
                      <a:endParaRPr lang="fr-FR" sz="900" b="0" i="0" u="none" strike="noStrike" dirty="0">
                        <a:solidFill>
                          <a:srgbClr val="000000"/>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675105610"/>
                  </a:ext>
                </a:extLst>
              </a:tr>
              <a:tr h="167640">
                <a:tc>
                  <a:txBody>
                    <a:bodyPr/>
                    <a:lstStyle/>
                    <a:p>
                      <a:pPr algn="ctr" rtl="0" fontAlgn="b"/>
                      <a:r>
                        <a:rPr lang="fr-FR" sz="1000" b="0" i="0" u="none" strike="noStrike">
                          <a:solidFill>
                            <a:srgbClr val="FFFFFF"/>
                          </a:solidFill>
                          <a:effectLst/>
                          <a:latin typeface="Effra"/>
                        </a:rPr>
                        <a:t>Montesson</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tc>
                  <a:txBody>
                    <a:bodyPr/>
                    <a:lstStyle/>
                    <a:p>
                      <a:pPr algn="ctr" rtl="0" fontAlgn="b"/>
                      <a:r>
                        <a:rPr lang="fr-FR" sz="10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ABABAB"/>
                      </a:solidFill>
                      <a:prstDash val="solid"/>
                      <a:round/>
                      <a:headEnd type="none" w="med" len="med"/>
                      <a:tailEnd type="none" w="med" len="med"/>
                    </a:lnB>
                    <a:solidFill>
                      <a:srgbClr val="00B2A9"/>
                    </a:solidFill>
                  </a:tcPr>
                </a:tc>
                <a:extLst>
                  <a:ext uri="{0D108BD9-81ED-4DB2-BD59-A6C34878D82A}">
                    <a16:rowId xmlns:a16="http://schemas.microsoft.com/office/drawing/2014/main" val="10020"/>
                  </a:ext>
                </a:extLst>
              </a:tr>
              <a:tr h="167640">
                <a:tc>
                  <a:txBody>
                    <a:bodyPr/>
                    <a:lstStyle/>
                    <a:p>
                      <a:pPr algn="l" rtl="0" fontAlgn="ctr"/>
                      <a:r>
                        <a:rPr lang="fr-FR" sz="900" b="0" i="0" u="none" strike="noStrike" dirty="0">
                          <a:solidFill>
                            <a:srgbClr val="000000"/>
                          </a:solidFill>
                          <a:effectLst/>
                          <a:latin typeface="Effra"/>
                        </a:rPr>
                        <a:t>Jean-Pierre Jung</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ABABAB"/>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7640">
                <a:tc>
                  <a:txBody>
                    <a:bodyPr/>
                    <a:lstStyle/>
                    <a:p>
                      <a:pPr algn="l" rtl="0" fontAlgn="ctr"/>
                      <a:r>
                        <a:rPr lang="fr-FR" sz="900" b="0" i="0" u="none" strike="noStrike" dirty="0">
                          <a:solidFill>
                            <a:srgbClr val="000000"/>
                          </a:solidFill>
                          <a:effectLst/>
                          <a:latin typeface="Effra"/>
                        </a:rPr>
                        <a:t>Frédéric Papillon</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7640">
                <a:tc>
                  <a:txBody>
                    <a:bodyPr/>
                    <a:lstStyle/>
                    <a:p>
                      <a:pPr algn="l" rtl="0" fontAlgn="ctr"/>
                      <a:r>
                        <a:rPr lang="fr-FR" sz="900" b="0" i="0" u="none" strike="noStrike" dirty="0">
                          <a:solidFill>
                            <a:srgbClr val="000000"/>
                          </a:solidFill>
                          <a:effectLst/>
                          <a:latin typeface="Effra"/>
                        </a:rPr>
                        <a:t>Stéphane </a:t>
                      </a:r>
                      <a:r>
                        <a:rPr lang="fr-FR" sz="900" b="0" i="0" u="none" strike="noStrike" dirty="0" err="1">
                          <a:solidFill>
                            <a:srgbClr val="000000"/>
                          </a:solidFill>
                          <a:effectLst/>
                          <a:latin typeface="Effra"/>
                        </a:rPr>
                        <a:t>Tuvi</a:t>
                      </a:r>
                      <a:endParaRPr lang="fr-FR" sz="900" b="0" i="0" u="none" strike="noStrike" dirty="0">
                        <a:solidFill>
                          <a:srgbClr val="000000"/>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a:solidFill>
                            <a:srgbClr val="00B2A9"/>
                          </a:solidFill>
                          <a:effectLst/>
                          <a:latin typeface="Effra"/>
                        </a:rPr>
                        <a:t>x</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r>
                        <a:rPr lang="fr-FR" sz="900" b="0" i="0" u="none" strike="noStrike" dirty="0">
                          <a:solidFill>
                            <a:srgbClr val="00B2A9"/>
                          </a:solidFill>
                          <a:effectLst/>
                          <a:latin typeface="Effra"/>
                        </a:rPr>
                        <a:t> </a:t>
                      </a: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tc>
                  <a:txBody>
                    <a:bodyPr/>
                    <a:lstStyle/>
                    <a:p>
                      <a:pPr algn="ctr" rtl="0" fontAlgn="ctr"/>
                      <a:endParaRPr lang="fr-FR" sz="900" b="0" i="0" u="none" strike="noStrike" dirty="0">
                        <a:solidFill>
                          <a:srgbClr val="00B2A9"/>
                        </a:solidFill>
                        <a:effectLst/>
                        <a:latin typeface="Effra"/>
                      </a:endParaRPr>
                    </a:p>
                  </a:txBody>
                  <a:tcPr marL="7620" marR="7620" marT="7620" marB="0" anchor="ctr">
                    <a:lnL>
                      <a:noFill/>
                    </a:lnL>
                    <a:lnR>
                      <a:noFill/>
                    </a:lnR>
                    <a:lnT w="12700" cap="flat" cmpd="sng" algn="ctr">
                      <a:solidFill>
                        <a:srgbClr val="99E0DD"/>
                      </a:solidFill>
                      <a:prstDash val="solid"/>
                      <a:round/>
                      <a:headEnd type="none" w="med" len="med"/>
                      <a:tailEnd type="none" w="med" len="med"/>
                    </a:lnT>
                    <a:lnB w="12700" cap="flat" cmpd="sng" algn="ctr">
                      <a:solidFill>
                        <a:srgbClr val="99E0DD"/>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67974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4"/>
          </p:nvPr>
        </p:nvSpPr>
        <p:spPr>
          <a:xfrm>
            <a:off x="540000" y="1678014"/>
            <a:ext cx="3167027" cy="4621986"/>
          </a:xfrm>
        </p:spPr>
        <p:txBody>
          <a:bodyPr numCol="1">
            <a:noAutofit/>
          </a:bodyPr>
          <a:lstStyle/>
          <a:p>
            <a:pPr marL="0" lvl="1" indent="0" algn="just">
              <a:spcBef>
                <a:spcPts val="1800"/>
              </a:spcBef>
              <a:buClr>
                <a:srgbClr val="0055A0"/>
              </a:buClr>
              <a:buNone/>
            </a:pPr>
            <a:r>
              <a:rPr lang="en-US" sz="1050" dirty="0">
                <a:solidFill>
                  <a:srgbClr val="595959"/>
                </a:solidFill>
              </a:rPr>
              <a:t>Aca Nexia is a member of the Association Technique </a:t>
            </a:r>
            <a:r>
              <a:rPr lang="en-US" sz="1050" dirty="0" err="1">
                <a:solidFill>
                  <a:srgbClr val="595959"/>
                </a:solidFill>
              </a:rPr>
              <a:t>d’harmonisation</a:t>
            </a:r>
            <a:r>
              <a:rPr lang="en-US" sz="1050" dirty="0">
                <a:solidFill>
                  <a:srgbClr val="595959"/>
                </a:solidFill>
              </a:rPr>
              <a:t>, ATH, the leading French technical association with membership of 36 independent firms representing  over 7,300 people.</a:t>
            </a:r>
          </a:p>
          <a:p>
            <a:pPr marL="0" lvl="1" indent="0" algn="just">
              <a:buNone/>
            </a:pPr>
            <a:r>
              <a:rPr lang="en-US" sz="1050" dirty="0">
                <a:solidFill>
                  <a:srgbClr val="595959"/>
                </a:solidFill>
              </a:rPr>
              <a:t>ATH provides pooled technical management and supplies its members with the following services:</a:t>
            </a:r>
          </a:p>
          <a:p>
            <a:pPr marL="171450" lvl="1" indent="-171450" algn="just">
              <a:buClr>
                <a:schemeClr val="tx2">
                  <a:lumMod val="75000"/>
                </a:schemeClr>
              </a:buClr>
            </a:pPr>
            <a:r>
              <a:rPr lang="en-US" sz="1050" dirty="0">
                <a:solidFill>
                  <a:srgbClr val="595959"/>
                </a:solidFill>
              </a:rPr>
              <a:t>A documentary database with oversight and consulting services, and information dissemination by email.</a:t>
            </a:r>
          </a:p>
          <a:p>
            <a:pPr marL="171450" lvl="1" indent="-171450" algn="just">
              <a:buClr>
                <a:schemeClr val="tx2">
                  <a:lumMod val="75000"/>
                </a:schemeClr>
              </a:buClr>
            </a:pPr>
            <a:r>
              <a:rPr lang="en-US" sz="1050" dirty="0">
                <a:solidFill>
                  <a:srgbClr val="595959"/>
                </a:solidFill>
              </a:rPr>
              <a:t>Permanent access to information and tools for all of the firm’s members, by means of an intranet system.</a:t>
            </a:r>
          </a:p>
          <a:p>
            <a:pPr marL="171450" lvl="1" indent="-171450" algn="just">
              <a:buClr>
                <a:schemeClr val="tx2">
                  <a:lumMod val="75000"/>
                </a:schemeClr>
              </a:buClr>
            </a:pPr>
            <a:r>
              <a:rPr lang="en-US" sz="1050" dirty="0">
                <a:solidFill>
                  <a:srgbClr val="595959"/>
                </a:solidFill>
              </a:rPr>
              <a:t>A second-level annual quality control.</a:t>
            </a:r>
          </a:p>
          <a:p>
            <a:pPr marL="171450" lvl="1" indent="-171450" algn="just">
              <a:buClr>
                <a:schemeClr val="tx2">
                  <a:lumMod val="75000"/>
                </a:schemeClr>
              </a:buClr>
            </a:pPr>
            <a:r>
              <a:rPr lang="en-US" sz="1050" dirty="0">
                <a:solidFill>
                  <a:srgbClr val="595959"/>
                </a:solidFill>
              </a:rPr>
              <a:t>Developments included in our audit Software.</a:t>
            </a:r>
          </a:p>
          <a:p>
            <a:pPr marL="171450" lvl="1" indent="-171450" algn="just">
              <a:buClr>
                <a:schemeClr val="tx2">
                  <a:lumMod val="75000"/>
                </a:schemeClr>
              </a:buClr>
            </a:pPr>
            <a:r>
              <a:rPr lang="en-US" sz="1050" dirty="0">
                <a:solidFill>
                  <a:srgbClr val="595959"/>
                </a:solidFill>
              </a:rPr>
              <a:t>A training catalogue to help employees to progress in their technical, behavioral and managerial skill.</a:t>
            </a:r>
          </a:p>
          <a:p>
            <a:pPr marL="0" lvl="1" indent="0" algn="just">
              <a:buNone/>
            </a:pPr>
            <a:r>
              <a:rPr lang="en-US" sz="1050" dirty="0">
                <a:solidFill>
                  <a:srgbClr val="595959"/>
                </a:solidFill>
              </a:rPr>
              <a:t>Olivier </a:t>
            </a:r>
            <a:r>
              <a:rPr lang="en-US" sz="1050" dirty="0" err="1">
                <a:solidFill>
                  <a:srgbClr val="595959"/>
                </a:solidFill>
              </a:rPr>
              <a:t>Lelong</a:t>
            </a:r>
            <a:r>
              <a:rPr lang="en-US" sz="1050" dirty="0">
                <a:solidFill>
                  <a:srgbClr val="595959"/>
                </a:solidFill>
              </a:rPr>
              <a:t> represents Aca Nexia on the ATH board of directors. The other partners take part in  the technical committees on the basis of their areas of responsibility.</a:t>
            </a:r>
          </a:p>
          <a:p>
            <a:pPr marL="180975" lvl="2" indent="-180975" algn="just">
              <a:buClrTx/>
            </a:pPr>
            <a:endParaRPr lang="fr-FR" sz="1050" dirty="0">
              <a:solidFill>
                <a:srgbClr val="595959"/>
              </a:solidFill>
            </a:endParaRPr>
          </a:p>
        </p:txBody>
      </p:sp>
      <p:sp>
        <p:nvSpPr>
          <p:cNvPr id="6" name="Espace réservé de la date 5"/>
          <p:cNvSpPr>
            <a:spLocks noGrp="1"/>
          </p:cNvSpPr>
          <p:nvPr>
            <p:ph type="dt" sz="half" idx="10"/>
          </p:nvPr>
        </p:nvSpPr>
        <p:spPr/>
        <p:txBody>
          <a:bodyPr/>
          <a:lstStyle/>
          <a:p>
            <a:r>
              <a:rPr lang="fr-FR" dirty="0"/>
              <a:t>2021</a:t>
            </a:r>
          </a:p>
        </p:txBody>
      </p:sp>
      <p:sp>
        <p:nvSpPr>
          <p:cNvPr id="7" name="Espace réservé du pied de page 6"/>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7</a:t>
            </a:fld>
            <a:endParaRPr lang="fr-FR" dirty="0"/>
          </a:p>
        </p:txBody>
      </p:sp>
      <p:sp>
        <p:nvSpPr>
          <p:cNvPr id="9" name="Espace réservé du contenu 4"/>
          <p:cNvSpPr>
            <a:spLocks noGrp="1"/>
          </p:cNvSpPr>
          <p:nvPr>
            <p:ph sz="quarter" idx="4"/>
          </p:nvPr>
        </p:nvSpPr>
        <p:spPr>
          <a:xfrm>
            <a:off x="3867665" y="1678014"/>
            <a:ext cx="2889183" cy="4703314"/>
          </a:xfrm>
          <a:ln>
            <a:noFill/>
          </a:ln>
        </p:spPr>
        <p:txBody>
          <a:bodyPr numCol="1">
            <a:normAutofit/>
          </a:bodyPr>
          <a:lstStyle/>
          <a:p>
            <a:pPr marL="0" lvl="1" indent="0" algn="just">
              <a:buNone/>
            </a:pPr>
            <a:r>
              <a:rPr lang="en-US" sz="1050" dirty="0">
                <a:solidFill>
                  <a:srgbClr val="595959"/>
                </a:solidFill>
              </a:rPr>
              <a:t>Nexia International is ranked 8</a:t>
            </a:r>
            <a:r>
              <a:rPr lang="en-US" sz="1050" baseline="30000" dirty="0">
                <a:solidFill>
                  <a:srgbClr val="595959"/>
                </a:solidFill>
              </a:rPr>
              <a:t>th</a:t>
            </a:r>
            <a:r>
              <a:rPr lang="en-US" sz="1050" dirty="0">
                <a:solidFill>
                  <a:srgbClr val="595959"/>
                </a:solidFill>
              </a:rPr>
              <a:t> amongst the networks of independent audit and consulting firms. The Nexia International network is present 265 firms over 128 countries. It represents a volume of fees of US $4.5 billion, with 36,076 people including 3 449 partners and directors (source www.nexia.com).</a:t>
            </a:r>
          </a:p>
          <a:p>
            <a:pPr marL="0" lvl="1" indent="0" algn="just">
              <a:buNone/>
            </a:pPr>
            <a:r>
              <a:rPr lang="en-US" sz="1050" dirty="0">
                <a:solidFill>
                  <a:srgbClr val="595959"/>
                </a:solidFill>
              </a:rPr>
              <a:t>The network’s activity is shared between audit &amp; accountancy, tax services, corporate finance and management consulting.</a:t>
            </a:r>
          </a:p>
          <a:p>
            <a:pPr marL="0" lvl="1" indent="0" algn="just">
              <a:buNone/>
            </a:pPr>
            <a:r>
              <a:rPr lang="en-US" sz="1050" dirty="0">
                <a:solidFill>
                  <a:srgbClr val="595959"/>
                </a:solidFill>
              </a:rPr>
              <a:t>The strength of Nexia International lies in the willingness of its members to share their expertise. The network has defined a strategy and created a true organization operated and maintained by the members themselves.</a:t>
            </a:r>
          </a:p>
          <a:p>
            <a:pPr marL="0" lvl="1" indent="0" algn="just">
              <a:buNone/>
            </a:pPr>
            <a:r>
              <a:rPr lang="fr-FR" sz="1050" dirty="0">
                <a:solidFill>
                  <a:schemeClr val="accent1"/>
                </a:solidFill>
              </a:rPr>
              <a:t>Gouvernance</a:t>
            </a:r>
          </a:p>
          <a:p>
            <a:pPr marL="171450" lvl="1" indent="-171450" algn="just">
              <a:buClrTx/>
            </a:pPr>
            <a:r>
              <a:rPr lang="en-US" sz="1050" dirty="0">
                <a:solidFill>
                  <a:srgbClr val="595959"/>
                </a:solidFill>
              </a:rPr>
              <a:t>Governance is defined by the statutes. Nexia is governed by a Council in which all members are represented. The Council shall elect the members of the Board and shall have sole power to amend the Statutes.</a:t>
            </a:r>
            <a:endParaRPr lang="en-US" sz="1050" spc="-20" dirty="0">
              <a:solidFill>
                <a:srgbClr val="595959"/>
              </a:solidFill>
            </a:endParaRPr>
          </a:p>
        </p:txBody>
      </p:sp>
      <p:sp>
        <p:nvSpPr>
          <p:cNvPr id="12" name="Titre 1">
            <a:extLst>
              <a:ext uri="{FF2B5EF4-FFF2-40B4-BE49-F238E27FC236}">
                <a16:creationId xmlns:a16="http://schemas.microsoft.com/office/drawing/2014/main" id="{DD87AD16-0FDF-49F8-ACB7-6EE2DC9CB0AE}"/>
              </a:ext>
            </a:extLst>
          </p:cNvPr>
          <p:cNvSpPr txBox="1">
            <a:spLocks/>
          </p:cNvSpPr>
          <p:nvPr/>
        </p:nvSpPr>
        <p:spPr>
          <a:xfrm>
            <a:off x="540000" y="360000"/>
            <a:ext cx="9360000" cy="540000"/>
          </a:xfrm>
          <a:prstGeom prst="rect">
            <a:avLst/>
          </a:prstGeom>
        </p:spPr>
        <p:txBody>
          <a:bodyPr vert="horz" wrap="none" lIns="91440" tIns="45720" rIns="91440" bIns="45720" rtlCol="0" anchor="ctr">
            <a:noAutofit/>
          </a:bodyPr>
          <a:lstStyle>
            <a:lvl1pPr algn="l" defTabSz="914400" rtl="0" eaLnBrk="1" latinLnBrk="0" hangingPunct="1">
              <a:spcBef>
                <a:spcPct val="0"/>
              </a:spcBef>
              <a:buNone/>
              <a:defRPr sz="2800" kern="1200">
                <a:solidFill>
                  <a:srgbClr val="00B2A9"/>
                </a:solidFill>
                <a:latin typeface="Effra" panose="02000506080000020004" pitchFamily="2" charset="0"/>
                <a:ea typeface="+mj-ea"/>
                <a:cs typeface="+mj-cs"/>
              </a:defRPr>
            </a:lvl1pPr>
          </a:lstStyle>
          <a:p>
            <a:r>
              <a:rPr lang="fr-FR" sz="2600" b="1" dirty="0"/>
              <a:t>Our </a:t>
            </a:r>
            <a:r>
              <a:rPr lang="fr-FR" sz="2600" b="1" dirty="0" err="1"/>
              <a:t>firm</a:t>
            </a:r>
            <a:endParaRPr lang="fr-FR" sz="2600" b="1" dirty="0"/>
          </a:p>
        </p:txBody>
      </p:sp>
      <p:pic>
        <p:nvPicPr>
          <p:cNvPr id="1026" name="Picture 2" descr="Global Network of Accounting &amp; Consulting Firms | Nexia">
            <a:extLst>
              <a:ext uri="{FF2B5EF4-FFF2-40B4-BE49-F238E27FC236}">
                <a16:creationId xmlns:a16="http://schemas.microsoft.com/office/drawing/2014/main" id="{889D4C4F-7FA7-45E2-ABCA-F9A073E972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132" y="1141026"/>
            <a:ext cx="1252868" cy="376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ucune description de photo disponible.">
            <a:extLst>
              <a:ext uri="{FF2B5EF4-FFF2-40B4-BE49-F238E27FC236}">
                <a16:creationId xmlns:a16="http://schemas.microsoft.com/office/drawing/2014/main" id="{8FEEC60F-E601-4EBA-8EAC-A398AB17265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616" b="33616"/>
          <a:stretch/>
        </p:blipFill>
        <p:spPr bwMode="auto">
          <a:xfrm>
            <a:off x="658056" y="1141026"/>
            <a:ext cx="986740" cy="344102"/>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4">
            <a:extLst>
              <a:ext uri="{FF2B5EF4-FFF2-40B4-BE49-F238E27FC236}">
                <a16:creationId xmlns:a16="http://schemas.microsoft.com/office/drawing/2014/main" id="{5ED56B1B-2F97-4443-B288-76E73ECC136D}"/>
              </a:ext>
            </a:extLst>
          </p:cNvPr>
          <p:cNvSpPr txBox="1">
            <a:spLocks/>
          </p:cNvSpPr>
          <p:nvPr/>
        </p:nvSpPr>
        <p:spPr>
          <a:xfrm>
            <a:off x="6746817" y="1678014"/>
            <a:ext cx="2889183" cy="4703314"/>
          </a:xfrm>
          <a:prstGeom prst="rect">
            <a:avLst/>
          </a:prstGeom>
          <a:ln>
            <a:noFill/>
          </a:ln>
        </p:spPr>
        <p:txBody>
          <a:bodyPr vert="horz" lIns="91440" tIns="45720" rIns="91440" bIns="45720" numCol="1" rtlCol="0">
            <a:norm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lvl="1" indent="-171450" algn="just">
              <a:buClrTx/>
            </a:pPr>
            <a:r>
              <a:rPr lang="en-US" sz="1050" dirty="0">
                <a:solidFill>
                  <a:srgbClr val="595959"/>
                </a:solidFill>
              </a:rPr>
              <a:t>The Board is composed of 7 to 14 members chosen among the partners of the firms member of Nexia, elected by the Council for a renewable 3-year term, including the President elected in his capacity. The Board defines the network strategy and policy.</a:t>
            </a:r>
          </a:p>
          <a:p>
            <a:pPr marL="171450" lvl="1" indent="-171450" algn="just">
              <a:buClrTx/>
            </a:pPr>
            <a:r>
              <a:rPr lang="en-US" sz="1050" spc="-20" dirty="0">
                <a:solidFill>
                  <a:srgbClr val="595959"/>
                </a:solidFill>
              </a:rPr>
              <a:t>The Chairman and his team implement the policy defined at Board level and ensure the operational management of the network.</a:t>
            </a:r>
          </a:p>
          <a:p>
            <a:pPr marL="171450" lvl="1" indent="-171450" algn="just">
              <a:buClrTx/>
            </a:pPr>
            <a:r>
              <a:rPr lang="en-US" sz="1050" spc="-20" dirty="0">
                <a:solidFill>
                  <a:srgbClr val="595959"/>
                </a:solidFill>
              </a:rPr>
              <a:t>The International Audit Committee is composed of 4 to 11 members appointed by the Board and chosen from among the partners of the firms member of Nexia. It carries out the quality control of the members at their admission and then periodically.</a:t>
            </a:r>
          </a:p>
        </p:txBody>
      </p:sp>
    </p:spTree>
    <p:extLst>
      <p:ext uri="{BB962C8B-B14F-4D97-AF65-F5344CB8AC3E}">
        <p14:creationId xmlns:p14="http://schemas.microsoft.com/office/powerpoint/2010/main" val="186659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8</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Our </a:t>
            </a:r>
            <a:r>
              <a:rPr lang="fr-FR" sz="2600" b="1" dirty="0" err="1"/>
              <a:t>firm</a:t>
            </a:r>
            <a:endParaRPr lang="fr-FR" sz="2600" b="1" dirty="0"/>
          </a:p>
        </p:txBody>
      </p:sp>
      <p:sp>
        <p:nvSpPr>
          <p:cNvPr id="2" name="Espace réservé du contenu 1"/>
          <p:cNvSpPr>
            <a:spLocks noGrp="1"/>
          </p:cNvSpPr>
          <p:nvPr>
            <p:ph sz="half" idx="2"/>
          </p:nvPr>
        </p:nvSpPr>
        <p:spPr>
          <a:xfrm>
            <a:off x="540000" y="1153593"/>
            <a:ext cx="4124968" cy="5040560"/>
          </a:xfrm>
        </p:spPr>
        <p:txBody>
          <a:bodyPr>
            <a:normAutofit/>
          </a:bodyPr>
          <a:lstStyle/>
          <a:p>
            <a:pPr marL="0" lvl="1" indent="0" algn="just">
              <a:lnSpc>
                <a:spcPct val="120000"/>
              </a:lnSpc>
              <a:spcBef>
                <a:spcPts val="900"/>
              </a:spcBef>
              <a:buClrTx/>
              <a:buNone/>
            </a:pPr>
            <a:r>
              <a:rPr lang="fr-FR" sz="1400" spc="-20" dirty="0">
                <a:solidFill>
                  <a:schemeClr val="accent1"/>
                </a:solidFill>
              </a:rPr>
              <a:t>Gouvernance (Nexia International)</a:t>
            </a:r>
          </a:p>
          <a:p>
            <a:pPr marL="180975" lvl="1" indent="-180975" algn="just">
              <a:lnSpc>
                <a:spcPct val="120000"/>
              </a:lnSpc>
              <a:spcBef>
                <a:spcPts val="900"/>
              </a:spcBef>
              <a:buClrTx/>
            </a:pPr>
            <a:r>
              <a:rPr lang="en-US" sz="1100" spc="-20" dirty="0">
                <a:solidFill>
                  <a:srgbClr val="595959"/>
                </a:solidFill>
              </a:rPr>
              <a:t>The Audit Committee ensures the promotion of best practices, the organization of conferences, and publications available to members on the website www.nexia.com</a:t>
            </a:r>
          </a:p>
          <a:p>
            <a:pPr marL="180975" lvl="1" indent="-180975" algn="just">
              <a:lnSpc>
                <a:spcPct val="120000"/>
              </a:lnSpc>
              <a:spcBef>
                <a:spcPts val="900"/>
              </a:spcBef>
              <a:buClrTx/>
            </a:pPr>
            <a:r>
              <a:rPr lang="en-US" sz="1100" spc="-20" dirty="0">
                <a:solidFill>
                  <a:srgbClr val="595959"/>
                </a:solidFill>
              </a:rPr>
              <a:t>The International Tax Committee is composed of 4 to 11 members appointed by the Board and chosen from among the partners of the firms member of Nexia. It carries out studies on transnational subjects, organizes an annual conference and prepares periodical publications of its work.</a:t>
            </a:r>
          </a:p>
          <a:p>
            <a:pPr marL="180975" lvl="1" indent="-180975" algn="just">
              <a:lnSpc>
                <a:spcPct val="120000"/>
              </a:lnSpc>
              <a:spcBef>
                <a:spcPts val="900"/>
              </a:spcBef>
              <a:buClrTx/>
            </a:pPr>
            <a:r>
              <a:rPr lang="en-US" sz="1100" spc="-20" dirty="0">
                <a:solidFill>
                  <a:srgbClr val="595959"/>
                </a:solidFill>
              </a:rPr>
              <a:t>The animation of the life of the network is also ensured by a Regional Director, for each of the 4 regions: Europe - Middle East - Africa, Asia-Pacific, North America, and South America.</a:t>
            </a:r>
          </a:p>
          <a:p>
            <a:pPr marL="0" lvl="1" indent="0" algn="just">
              <a:lnSpc>
                <a:spcPct val="120000"/>
              </a:lnSpc>
              <a:spcBef>
                <a:spcPts val="900"/>
              </a:spcBef>
              <a:buClrTx/>
              <a:buNone/>
            </a:pPr>
            <a:r>
              <a:rPr lang="en-US" sz="1100" spc="-20" dirty="0">
                <a:solidFill>
                  <a:srgbClr val="595959"/>
                </a:solidFill>
              </a:rPr>
              <a:t>In addition to the meetings of these instances, the network management is punctuated by different meetings to which members are invited to participate: an annual conference of all the members in autumn, an annual Tax Conference in Spring, an "audit Forum" organized concurrently with the annual conference, meetings by region.</a:t>
            </a:r>
          </a:p>
        </p:txBody>
      </p:sp>
      <p:sp>
        <p:nvSpPr>
          <p:cNvPr id="10" name="Espace réservé du pied de page 6">
            <a:extLst>
              <a:ext uri="{FF2B5EF4-FFF2-40B4-BE49-F238E27FC236}">
                <a16:creationId xmlns:a16="http://schemas.microsoft.com/office/drawing/2014/main" id="{82A53702-D21F-44F3-845B-8C4011005576}"/>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
        <p:nvSpPr>
          <p:cNvPr id="11" name="Espace réservé du contenu 1">
            <a:extLst>
              <a:ext uri="{FF2B5EF4-FFF2-40B4-BE49-F238E27FC236}">
                <a16:creationId xmlns:a16="http://schemas.microsoft.com/office/drawing/2014/main" id="{7DD01BAC-1DAC-448D-835E-35CDC87ABFDE}"/>
              </a:ext>
            </a:extLst>
          </p:cNvPr>
          <p:cNvSpPr txBox="1">
            <a:spLocks/>
          </p:cNvSpPr>
          <p:nvPr/>
        </p:nvSpPr>
        <p:spPr>
          <a:xfrm>
            <a:off x="4955584" y="2708920"/>
            <a:ext cx="4124968" cy="3337487"/>
          </a:xfrm>
          <a:prstGeom prst="rect">
            <a:avLst/>
          </a:prstGeom>
        </p:spPr>
        <p:txBody>
          <a:bodyPr vert="horz" lIns="91440" tIns="45720" rIns="91440" bIns="45720" rtlCol="0">
            <a:norm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lgn="just">
              <a:lnSpc>
                <a:spcPct val="120000"/>
              </a:lnSpc>
              <a:spcBef>
                <a:spcPts val="900"/>
              </a:spcBef>
              <a:buClrTx/>
              <a:buFont typeface="Arial" panose="020B0604020202020204" pitchFamily="34" charset="0"/>
              <a:buNone/>
            </a:pPr>
            <a:r>
              <a:rPr lang="fr-FR" sz="1400" dirty="0" err="1">
                <a:solidFill>
                  <a:schemeClr val="accent1"/>
                </a:solidFill>
              </a:rPr>
              <a:t>Independance</a:t>
            </a:r>
            <a:r>
              <a:rPr lang="fr-FR" sz="1400" dirty="0">
                <a:solidFill>
                  <a:schemeClr val="accent1"/>
                </a:solidFill>
              </a:rPr>
              <a:t> of </a:t>
            </a:r>
            <a:r>
              <a:rPr lang="fr-FR" sz="1400" dirty="0" err="1">
                <a:solidFill>
                  <a:schemeClr val="accent1"/>
                </a:solidFill>
              </a:rPr>
              <a:t>members</a:t>
            </a:r>
            <a:endParaRPr lang="fr-FR" sz="1400" dirty="0">
              <a:solidFill>
                <a:schemeClr val="accent1"/>
              </a:solidFill>
            </a:endParaRPr>
          </a:p>
          <a:p>
            <a:pPr marL="180975" lvl="1" indent="-180975" algn="just">
              <a:lnSpc>
                <a:spcPct val="110000"/>
              </a:lnSpc>
              <a:spcBef>
                <a:spcPts val="900"/>
              </a:spcBef>
              <a:buClrTx/>
            </a:pPr>
            <a:r>
              <a:rPr lang="en-US" sz="1100" spc="-20" dirty="0">
                <a:solidFill>
                  <a:srgbClr val="595959"/>
                </a:solidFill>
              </a:rPr>
              <a:t>Members are fully independent from each other in legal terms, in their strategy and in their management.</a:t>
            </a:r>
          </a:p>
          <a:p>
            <a:pPr marL="180975" lvl="1" indent="-180975" algn="just">
              <a:lnSpc>
                <a:spcPct val="110000"/>
              </a:lnSpc>
              <a:spcBef>
                <a:spcPts val="900"/>
              </a:spcBef>
              <a:buClrTx/>
            </a:pPr>
            <a:r>
              <a:rPr lang="en-US" sz="1100" spc="-20" dirty="0">
                <a:solidFill>
                  <a:srgbClr val="595959"/>
                </a:solidFill>
              </a:rPr>
              <a:t>Each member is responsible for managing the quality of the services it offers. This is verified within the framework of the quality control program organized by the Audit Committee.</a:t>
            </a:r>
          </a:p>
          <a:p>
            <a:pPr marL="0" lvl="1" indent="0" algn="just">
              <a:lnSpc>
                <a:spcPct val="120000"/>
              </a:lnSpc>
              <a:spcBef>
                <a:spcPts val="900"/>
              </a:spcBef>
              <a:buClrTx/>
              <a:buFont typeface="Arial" panose="020B0604020202020204" pitchFamily="34" charset="0"/>
              <a:buNone/>
            </a:pPr>
            <a:r>
              <a:rPr lang="fr-FR" sz="1400" dirty="0" err="1">
                <a:solidFill>
                  <a:schemeClr val="accent1"/>
                </a:solidFill>
              </a:rPr>
              <a:t>Resources</a:t>
            </a:r>
            <a:endParaRPr lang="fr-FR" sz="1400" dirty="0">
              <a:solidFill>
                <a:schemeClr val="accent1"/>
              </a:solidFill>
            </a:endParaRPr>
          </a:p>
          <a:p>
            <a:pPr marL="180975" lvl="1" indent="-180975" algn="just">
              <a:lnSpc>
                <a:spcPct val="110000"/>
              </a:lnSpc>
              <a:spcBef>
                <a:spcPts val="600"/>
              </a:spcBef>
              <a:buClrTx/>
            </a:pPr>
            <a:r>
              <a:rPr lang="en-US" sz="1100" spc="-20" dirty="0">
                <a:solidFill>
                  <a:srgbClr val="595959"/>
                </a:solidFill>
              </a:rPr>
              <a:t>Members pay a contribution according to their annual income, there is no contribution based on the work referred between the members.</a:t>
            </a:r>
          </a:p>
          <a:p>
            <a:pPr marL="180975" lvl="1" indent="-180975" algn="just">
              <a:lnSpc>
                <a:spcPct val="110000"/>
              </a:lnSpc>
              <a:spcBef>
                <a:spcPts val="600"/>
              </a:spcBef>
              <a:buClrTx/>
            </a:pPr>
            <a:r>
              <a:rPr lang="en-US" sz="1100" spc="-20" dirty="0">
                <a:solidFill>
                  <a:srgbClr val="595959"/>
                </a:solidFill>
              </a:rPr>
              <a:t>Members pay their travel and living expenses to attend conferences. Partners who takes part to the instances of the network are not remunerated.</a:t>
            </a:r>
          </a:p>
        </p:txBody>
      </p:sp>
      <p:grpSp>
        <p:nvGrpSpPr>
          <p:cNvPr id="12" name="Groupe 11">
            <a:extLst>
              <a:ext uri="{FF2B5EF4-FFF2-40B4-BE49-F238E27FC236}">
                <a16:creationId xmlns:a16="http://schemas.microsoft.com/office/drawing/2014/main" id="{1A0DD2F3-BFD5-43FE-8FBE-708DD38EF9E3}"/>
              </a:ext>
            </a:extLst>
          </p:cNvPr>
          <p:cNvGrpSpPr/>
          <p:nvPr/>
        </p:nvGrpSpPr>
        <p:grpSpPr>
          <a:xfrm>
            <a:off x="5029128" y="1005848"/>
            <a:ext cx="3977880" cy="1596225"/>
            <a:chOff x="5064284" y="1004934"/>
            <a:chExt cx="3977880" cy="1596225"/>
          </a:xfrm>
        </p:grpSpPr>
        <p:sp>
          <p:nvSpPr>
            <p:cNvPr id="13" name="Rectangle 12">
              <a:extLst>
                <a:ext uri="{FF2B5EF4-FFF2-40B4-BE49-F238E27FC236}">
                  <a16:creationId xmlns:a16="http://schemas.microsoft.com/office/drawing/2014/main" id="{293AE9B1-ADAD-44F9-BEE3-A1AD922315B8}"/>
                </a:ext>
              </a:extLst>
            </p:cNvPr>
            <p:cNvSpPr/>
            <p:nvPr/>
          </p:nvSpPr>
          <p:spPr>
            <a:xfrm>
              <a:off x="5064284" y="1004934"/>
              <a:ext cx="3977880" cy="231493"/>
            </a:xfrm>
            <a:prstGeom prst="rect">
              <a:avLst/>
            </a:prstGeom>
            <a:solidFill>
              <a:srgbClr val="0112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6" descr="Nexia and Baker Tilly round out top ten global accounting networks">
              <a:extLst>
                <a:ext uri="{FF2B5EF4-FFF2-40B4-BE49-F238E27FC236}">
                  <a16:creationId xmlns:a16="http://schemas.microsoft.com/office/drawing/2014/main" id="{E90A9DB4-FD95-40A1-A2B0-C3958DE8D2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57" b="9221"/>
            <a:stretch/>
          </p:blipFill>
          <p:spPr bwMode="auto">
            <a:xfrm>
              <a:off x="5064284" y="1111782"/>
              <a:ext cx="3977880" cy="14893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633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r>
              <a:rPr lang="fr-FR" dirty="0"/>
              <a:t>2021</a:t>
            </a:r>
          </a:p>
        </p:txBody>
      </p:sp>
      <p:sp>
        <p:nvSpPr>
          <p:cNvPr id="8" name="Espace réservé du numéro de diapositive 7"/>
          <p:cNvSpPr>
            <a:spLocks noGrp="1"/>
          </p:cNvSpPr>
          <p:nvPr>
            <p:ph type="sldNum" sz="quarter" idx="12"/>
          </p:nvPr>
        </p:nvSpPr>
        <p:spPr/>
        <p:txBody>
          <a:bodyPr/>
          <a:lstStyle/>
          <a:p>
            <a:fld id="{12BEEFC1-65F7-4794-8C02-662DE7BA6867}" type="slidenum">
              <a:rPr lang="fr-FR" smtClean="0"/>
              <a:t>9</a:t>
            </a:fld>
            <a:endParaRPr lang="fr-FR" dirty="0"/>
          </a:p>
        </p:txBody>
      </p:sp>
      <p:sp>
        <p:nvSpPr>
          <p:cNvPr id="9" name="Titre 1"/>
          <p:cNvSpPr>
            <a:spLocks noGrp="1"/>
          </p:cNvSpPr>
          <p:nvPr>
            <p:ph type="title"/>
          </p:nvPr>
        </p:nvSpPr>
        <p:spPr>
          <a:xfrm>
            <a:off x="540000" y="360000"/>
            <a:ext cx="9360000" cy="540000"/>
          </a:xfrm>
        </p:spPr>
        <p:txBody>
          <a:bodyPr/>
          <a:lstStyle/>
          <a:p>
            <a:r>
              <a:rPr lang="fr-FR" sz="2600" b="1" dirty="0"/>
              <a:t>Our </a:t>
            </a:r>
            <a:r>
              <a:rPr lang="fr-FR" sz="2600" b="1" dirty="0" err="1"/>
              <a:t>firm</a:t>
            </a:r>
            <a:endParaRPr lang="fr-FR" sz="2600" b="1" dirty="0"/>
          </a:p>
        </p:txBody>
      </p:sp>
      <p:sp>
        <p:nvSpPr>
          <p:cNvPr id="10" name="Espace réservé du pied de page 6">
            <a:extLst>
              <a:ext uri="{FF2B5EF4-FFF2-40B4-BE49-F238E27FC236}">
                <a16:creationId xmlns:a16="http://schemas.microsoft.com/office/drawing/2014/main" id="{82A53702-D21F-44F3-845B-8C4011005576}"/>
              </a:ext>
            </a:extLst>
          </p:cNvPr>
          <p:cNvSpPr>
            <a:spLocks noGrp="1"/>
          </p:cNvSpPr>
          <p:nvPr>
            <p:ph type="ftr" sz="quarter" idx="11"/>
          </p:nvPr>
        </p:nvSpPr>
        <p:spPr>
          <a:xfrm>
            <a:off x="1604968" y="6300000"/>
            <a:ext cx="6120000" cy="360000"/>
          </a:xfrm>
        </p:spPr>
        <p:txBody>
          <a:bodyPr/>
          <a:lstStyle/>
          <a:p>
            <a:r>
              <a:rPr lang="fr-FR" dirty="0"/>
              <a:t>Aca Nexia – </a:t>
            </a:r>
            <a:r>
              <a:rPr lang="fr-FR" dirty="0" err="1"/>
              <a:t>Transparency</a:t>
            </a:r>
            <a:r>
              <a:rPr lang="fr-FR" dirty="0"/>
              <a:t> report</a:t>
            </a:r>
          </a:p>
        </p:txBody>
      </p:sp>
      <p:sp>
        <p:nvSpPr>
          <p:cNvPr id="11" name="Espace réservé du contenu 4">
            <a:extLst>
              <a:ext uri="{FF2B5EF4-FFF2-40B4-BE49-F238E27FC236}">
                <a16:creationId xmlns:a16="http://schemas.microsoft.com/office/drawing/2014/main" id="{2BAFAEDE-9152-42A8-BA18-546E7BBA7115}"/>
              </a:ext>
            </a:extLst>
          </p:cNvPr>
          <p:cNvSpPr txBox="1">
            <a:spLocks/>
          </p:cNvSpPr>
          <p:nvPr/>
        </p:nvSpPr>
        <p:spPr>
          <a:xfrm>
            <a:off x="540000" y="1394794"/>
            <a:ext cx="3676345" cy="4122438"/>
          </a:xfrm>
          <a:prstGeom prst="rect">
            <a:avLst/>
          </a:prstGeom>
        </p:spPr>
        <p:txBody>
          <a:bodyPr vert="horz" lIns="91440" tIns="45720" rIns="91440" bIns="45720" rtlCol="0">
            <a:no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lgn="just">
              <a:lnSpc>
                <a:spcPct val="120000"/>
              </a:lnSpc>
              <a:spcBef>
                <a:spcPts val="900"/>
              </a:spcBef>
              <a:buClrTx/>
              <a:buFont typeface="Arial" panose="020B0604020202020204" pitchFamily="34" charset="0"/>
              <a:buNone/>
            </a:pPr>
            <a:r>
              <a:rPr lang="fr-FR" sz="1400" dirty="0">
                <a:solidFill>
                  <a:schemeClr val="accent1"/>
                </a:solidFill>
              </a:rPr>
              <a:t>Brand</a:t>
            </a:r>
          </a:p>
          <a:p>
            <a:pPr marL="0" lvl="2" indent="0" algn="just">
              <a:lnSpc>
                <a:spcPct val="120000"/>
              </a:lnSpc>
              <a:buFont typeface="Arial" panose="020B0604020202020204" pitchFamily="34" charset="0"/>
              <a:buNone/>
            </a:pPr>
            <a:r>
              <a:rPr lang="en-US" sz="1100" spc="-50" dirty="0">
                <a:solidFill>
                  <a:srgbClr val="595959"/>
                </a:solidFill>
              </a:rPr>
              <a:t>The members use the Nexia logo in order to assert their membership in the network.</a:t>
            </a:r>
          </a:p>
          <a:p>
            <a:pPr marL="0" lvl="1" indent="0" algn="just">
              <a:lnSpc>
                <a:spcPct val="120000"/>
              </a:lnSpc>
              <a:spcBef>
                <a:spcPts val="900"/>
              </a:spcBef>
              <a:buClrTx/>
              <a:buFont typeface="Arial" panose="020B0604020202020204" pitchFamily="34" charset="0"/>
              <a:buNone/>
            </a:pPr>
            <a:r>
              <a:rPr lang="fr-FR" sz="1400" dirty="0" err="1">
                <a:solidFill>
                  <a:schemeClr val="accent1"/>
                </a:solidFill>
              </a:rPr>
              <a:t>Quality</a:t>
            </a:r>
            <a:r>
              <a:rPr lang="fr-FR" sz="1400" dirty="0">
                <a:solidFill>
                  <a:schemeClr val="accent1"/>
                </a:solidFill>
              </a:rPr>
              <a:t> control</a:t>
            </a: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The articles of association indicate that members who provide services in the audit field must take part in a permanent quality control program that takes into account the audits performed on the members by the national organizations. </a:t>
            </a: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Monitored by the Audit Committee, this program applies the principles and standards of the IFAC. The reviews result in written reports include recommendations and a follow-up.</a:t>
            </a: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The processes maintain the confidentiality of the conclusions towards the other members.</a:t>
            </a: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Each year, a quality questionnaire is filled  electronically.</a:t>
            </a:r>
          </a:p>
        </p:txBody>
      </p:sp>
      <p:sp>
        <p:nvSpPr>
          <p:cNvPr id="12" name="Rectangle 11">
            <a:extLst>
              <a:ext uri="{FF2B5EF4-FFF2-40B4-BE49-F238E27FC236}">
                <a16:creationId xmlns:a16="http://schemas.microsoft.com/office/drawing/2014/main" id="{98CDBD90-B897-4E7B-965D-7CAA763749CD}"/>
              </a:ext>
            </a:extLst>
          </p:cNvPr>
          <p:cNvSpPr/>
          <p:nvPr/>
        </p:nvSpPr>
        <p:spPr>
          <a:xfrm>
            <a:off x="4448944" y="1536779"/>
            <a:ext cx="4680520" cy="38701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4">
            <a:extLst>
              <a:ext uri="{FF2B5EF4-FFF2-40B4-BE49-F238E27FC236}">
                <a16:creationId xmlns:a16="http://schemas.microsoft.com/office/drawing/2014/main" id="{91E8A1FD-7DC3-48F8-BD0A-D29B8DF09C03}"/>
              </a:ext>
            </a:extLst>
          </p:cNvPr>
          <p:cNvSpPr txBox="1">
            <a:spLocks/>
          </p:cNvSpPr>
          <p:nvPr/>
        </p:nvSpPr>
        <p:spPr>
          <a:xfrm>
            <a:off x="4681543" y="2056188"/>
            <a:ext cx="4215322" cy="3096344"/>
          </a:xfrm>
          <a:prstGeom prst="rect">
            <a:avLst/>
          </a:prstGeom>
        </p:spPr>
        <p:txBody>
          <a:bodyPr vert="horz" lIns="91440" tIns="45720" rIns="91440" bIns="45720" rtlCol="0">
            <a:noAutofit/>
          </a:bodyPr>
          <a:lstStyle>
            <a:lvl1pPr marL="95250" indent="-95250" algn="l" defTabSz="914400" rtl="0" eaLnBrk="1" latinLnBrk="0" hangingPunct="1">
              <a:spcBef>
                <a:spcPts val="1800"/>
              </a:spcBef>
              <a:buFont typeface="Effra" panose="02000506080000020004" pitchFamily="2" charset="0"/>
              <a:buChar char=" "/>
              <a:defRPr sz="2400" kern="1200">
                <a:solidFill>
                  <a:srgbClr val="00B2A9"/>
                </a:solidFill>
                <a:latin typeface="Effra" panose="02000506080000020004" pitchFamily="2" charset="0"/>
                <a:ea typeface="+mn-ea"/>
                <a:cs typeface="+mn-cs"/>
              </a:defRPr>
            </a:lvl1pPr>
            <a:lvl2pPr marL="355600" indent="-260350" algn="l" defTabSz="914400" rtl="0" eaLnBrk="1" latinLnBrk="0" hangingPunct="1">
              <a:spcBef>
                <a:spcPts val="1200"/>
              </a:spcBef>
              <a:buClr>
                <a:srgbClr val="00B2A9"/>
              </a:buClr>
              <a:buFont typeface="Arial" panose="020B0604020202020204" pitchFamily="34" charset="0"/>
              <a:buChar char="•"/>
              <a:defRPr sz="2000" kern="1200">
                <a:solidFill>
                  <a:srgbClr val="575756"/>
                </a:solidFill>
                <a:latin typeface="Effra" panose="02000506080000020004" pitchFamily="2" charset="0"/>
                <a:ea typeface="+mn-ea"/>
                <a:cs typeface="+mn-cs"/>
              </a:defRPr>
            </a:lvl2pPr>
            <a:lvl3pPr marL="627063" indent="-271463" algn="l" defTabSz="914400" rtl="0" eaLnBrk="1" latinLnBrk="0" hangingPunct="1">
              <a:spcBef>
                <a:spcPts val="600"/>
              </a:spcBef>
              <a:buFont typeface="Arial" panose="020B0604020202020204" pitchFamily="34" charset="0"/>
              <a:buChar char="•"/>
              <a:defRPr sz="1800" kern="1200">
                <a:solidFill>
                  <a:srgbClr val="575756"/>
                </a:solidFill>
                <a:latin typeface="Effra" panose="02000506080000020004" pitchFamily="2" charset="0"/>
                <a:ea typeface="+mn-ea"/>
                <a:cs typeface="+mn-cs"/>
              </a:defRPr>
            </a:lvl3pPr>
            <a:lvl4pPr marL="900113" indent="-2730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4pPr>
            <a:lvl5pPr marL="1160463" indent="-260350" algn="l" defTabSz="914400" rtl="0" eaLnBrk="1" latinLnBrk="0" hangingPunct="1">
              <a:spcBef>
                <a:spcPts val="0"/>
              </a:spcBef>
              <a:buFont typeface="Arial" panose="020B0604020202020204" pitchFamily="34" charset="0"/>
              <a:buChar char="»"/>
              <a:defRPr sz="1600" kern="1200">
                <a:solidFill>
                  <a:srgbClr val="575756"/>
                </a:solidFill>
                <a:latin typeface="Effra" panose="02000506080000020004"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lvl="1" indent="0" algn="just">
              <a:lnSpc>
                <a:spcPct val="120000"/>
              </a:lnSpc>
              <a:spcBef>
                <a:spcPts val="600"/>
              </a:spcBef>
              <a:buClrTx/>
              <a:buFont typeface="Arial" panose="020B0604020202020204" pitchFamily="34" charset="0"/>
              <a:buNone/>
            </a:pPr>
            <a:r>
              <a:rPr lang="en-US" sz="1100" spc="-20" dirty="0">
                <a:solidFill>
                  <a:srgbClr val="595959"/>
                </a:solidFill>
              </a:rPr>
              <a:t>Nexia France is a non-regulated company, a member of Nexia International, which allows its 6 firms to access the network and use the brand in France: Aca Nexia, ECA, Groupe Y Nexia, </a:t>
            </a:r>
            <a:r>
              <a:rPr lang="en-US" sz="1100" spc="-20" dirty="0" err="1">
                <a:solidFill>
                  <a:srgbClr val="595959"/>
                </a:solidFill>
              </a:rPr>
              <a:t>Novances</a:t>
            </a:r>
            <a:r>
              <a:rPr lang="en-US" sz="1100" spc="-20" dirty="0">
                <a:solidFill>
                  <a:srgbClr val="595959"/>
                </a:solidFill>
              </a:rPr>
              <a:t>, </a:t>
            </a:r>
            <a:r>
              <a:rPr lang="en-US" sz="1100" spc="-20" dirty="0" err="1">
                <a:solidFill>
                  <a:srgbClr val="595959"/>
                </a:solidFill>
              </a:rPr>
              <a:t>Odycé</a:t>
            </a:r>
            <a:r>
              <a:rPr lang="en-US" sz="1100" spc="-20" dirty="0">
                <a:solidFill>
                  <a:srgbClr val="595959"/>
                </a:solidFill>
              </a:rPr>
              <a:t> Nexia  and </a:t>
            </a:r>
            <a:r>
              <a:rPr lang="en-US" sz="1100" spc="-20" dirty="0" err="1">
                <a:solidFill>
                  <a:srgbClr val="595959"/>
                </a:solidFill>
              </a:rPr>
              <a:t>Sefico</a:t>
            </a:r>
            <a:r>
              <a:rPr lang="en-US" sz="1100" spc="-20" dirty="0">
                <a:solidFill>
                  <a:srgbClr val="595959"/>
                </a:solidFill>
              </a:rPr>
              <a:t> Nexia. The objective of the company is to coordinate the representation of the network in France. It is led by a steering committee composed of a representative of the six firms. 5 firms are member of ATH, </a:t>
            </a:r>
            <a:r>
              <a:rPr lang="en-US" sz="1100" spc="-20" dirty="0" err="1">
                <a:solidFill>
                  <a:srgbClr val="595959"/>
                </a:solidFill>
              </a:rPr>
              <a:t>Odycé</a:t>
            </a:r>
            <a:r>
              <a:rPr lang="en-US" sz="1100" spc="-20" dirty="0">
                <a:solidFill>
                  <a:srgbClr val="595959"/>
                </a:solidFill>
              </a:rPr>
              <a:t> Nexia has recently join Nexia France, and its subscription to ATH is in progress.</a:t>
            </a: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Nexia has also 3 representative members in France : </a:t>
            </a:r>
            <a:r>
              <a:rPr lang="fr-FR" sz="1100" spc="-20" dirty="0">
                <a:solidFill>
                  <a:srgbClr val="595959"/>
                </a:solidFill>
              </a:rPr>
              <a:t>MSB Avocats, DPZ Avocats et Sevestre &amp; Associés. </a:t>
            </a:r>
            <a:r>
              <a:rPr lang="fr-FR" sz="1100" spc="-20" dirty="0" err="1">
                <a:solidFill>
                  <a:srgbClr val="595959"/>
                </a:solidFill>
              </a:rPr>
              <a:t>They</a:t>
            </a:r>
            <a:r>
              <a:rPr lang="fr-FR" sz="1100" spc="-20" dirty="0">
                <a:solidFill>
                  <a:srgbClr val="595959"/>
                </a:solidFill>
              </a:rPr>
              <a:t> do not use the brand Nexia.</a:t>
            </a:r>
            <a:endParaRPr lang="en-US" sz="1100" spc="-20" dirty="0">
              <a:solidFill>
                <a:srgbClr val="595959"/>
              </a:solidFill>
            </a:endParaRPr>
          </a:p>
          <a:p>
            <a:pPr marL="0" lvl="1" indent="0" algn="just">
              <a:lnSpc>
                <a:spcPct val="120000"/>
              </a:lnSpc>
              <a:spcBef>
                <a:spcPts val="600"/>
              </a:spcBef>
              <a:buClrTx/>
              <a:buFont typeface="Arial" panose="020B0604020202020204" pitchFamily="34" charset="0"/>
              <a:buNone/>
            </a:pPr>
            <a:r>
              <a:rPr lang="en-US" sz="1100" spc="-20" dirty="0">
                <a:solidFill>
                  <a:srgbClr val="595959"/>
                </a:solidFill>
              </a:rPr>
              <a:t>In total, Nexia realizes € 127 millions fees in France and comprises 1 101 people, including 108 partners.</a:t>
            </a:r>
            <a:endParaRPr lang="fr-FR" sz="1100" dirty="0">
              <a:solidFill>
                <a:srgbClr val="595959"/>
              </a:solidFill>
            </a:endParaRPr>
          </a:p>
        </p:txBody>
      </p:sp>
      <p:sp>
        <p:nvSpPr>
          <p:cNvPr id="15" name="Rectangle 14">
            <a:extLst>
              <a:ext uri="{FF2B5EF4-FFF2-40B4-BE49-F238E27FC236}">
                <a16:creationId xmlns:a16="http://schemas.microsoft.com/office/drawing/2014/main" id="{A8DBF383-7529-4C23-A31F-8C5E65EC11EE}"/>
              </a:ext>
            </a:extLst>
          </p:cNvPr>
          <p:cNvSpPr/>
          <p:nvPr/>
        </p:nvSpPr>
        <p:spPr>
          <a:xfrm>
            <a:off x="4592960" y="1131592"/>
            <a:ext cx="1440162" cy="526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703590E-D56A-435A-9E65-8632D3115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125" y="1327387"/>
            <a:ext cx="1224136" cy="418783"/>
          </a:xfrm>
          <a:prstGeom prst="rect">
            <a:avLst/>
          </a:prstGeom>
        </p:spPr>
      </p:pic>
    </p:spTree>
    <p:extLst>
      <p:ext uri="{BB962C8B-B14F-4D97-AF65-F5344CB8AC3E}">
        <p14:creationId xmlns:p14="http://schemas.microsoft.com/office/powerpoint/2010/main" val="2175806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 UPDATE DATE" val="374769779.657734"/>
  <p:tag name="IMPORTID" val="380279719964.767378"/>
  <p:tag name="WBLAST" val="Y:\Interne Aca\Associés\Associés Aca\Système qualité\2- Dossiers annuels\2020-2021\8_Rapport transparence\2_Rapport de transparence\Tableaux.xlsx"/>
  <p:tag name="USER NAME" val="LAC"/>
  <p:tag name="TYPE" val="2"/>
  <p:tag name="SOURCENAME" val="Chart 10"/>
  <p:tag name="SHEETID" val="CA"/>
  <p:tag name="PICTUREAPPEARANCE" val="xlPrinter"/>
  <p:tag name="NORESIZEONUPDATE" val="False"/>
  <p:tag name="HIDDENRANGE" val=""/>
</p:tagLst>
</file>

<file path=ppt/theme/theme1.xml><?xml version="1.0" encoding="utf-8"?>
<a:theme xmlns:a="http://schemas.openxmlformats.org/drawingml/2006/main" name="Default Theme">
  <a:themeElements>
    <a:clrScheme name="ACA">
      <a:dk1>
        <a:srgbClr val="000000"/>
      </a:dk1>
      <a:lt1>
        <a:srgbClr val="FFFFFF"/>
      </a:lt1>
      <a:dk2>
        <a:srgbClr val="575756"/>
      </a:dk2>
      <a:lt2>
        <a:srgbClr val="DED1C0"/>
      </a:lt2>
      <a:accent1>
        <a:srgbClr val="00B2A9"/>
      </a:accent1>
      <a:accent2>
        <a:srgbClr val="005257"/>
      </a:accent2>
      <a:accent3>
        <a:srgbClr val="1685C2"/>
      </a:accent3>
      <a:accent4>
        <a:srgbClr val="2C52A0"/>
      </a:accent4>
      <a:accent5>
        <a:srgbClr val="841262"/>
      </a:accent5>
      <a:accent6>
        <a:srgbClr val="CA0F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8088</TotalTime>
  <Words>3856</Words>
  <Application>Microsoft Office PowerPoint</Application>
  <PresentationFormat>Format A4 (210 x 297 mm)</PresentationFormat>
  <Paragraphs>557</Paragraphs>
  <Slides>19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Effra</vt:lpstr>
      <vt:lpstr>Times New Roman</vt:lpstr>
      <vt:lpstr>Wingdings</vt:lpstr>
      <vt:lpstr>Default Theme</vt:lpstr>
      <vt:lpstr>TRANSPARENCY  REPORT 2021</vt:lpstr>
      <vt:lpstr>Summary</vt:lpstr>
      <vt:lpstr>Our firm</vt:lpstr>
      <vt:lpstr>Our firm</vt:lpstr>
      <vt:lpstr>Our firm</vt:lpstr>
      <vt:lpstr>Our firm</vt:lpstr>
      <vt:lpstr>Présentation PowerPoint</vt:lpstr>
      <vt:lpstr>Our firm</vt:lpstr>
      <vt:lpstr>Our firm</vt:lpstr>
      <vt:lpstr>Risk management</vt:lpstr>
      <vt:lpstr>Risk management</vt:lpstr>
      <vt:lpstr>Risk management</vt:lpstr>
      <vt:lpstr>Risk management</vt:lpstr>
      <vt:lpstr>Présentation PowerPoint</vt:lpstr>
      <vt:lpstr>Clients</vt:lpstr>
      <vt:lpstr>Human resources</vt:lpstr>
      <vt:lpstr>Human resources</vt:lpstr>
      <vt:lpstr>Human resources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de transparence</dc:title>
  <dc:creator>Ségolène LAPOUGE</dc:creator>
  <cp:lastModifiedBy>Jaimie MAYET</cp:lastModifiedBy>
  <cp:revision>567</cp:revision>
  <cp:lastPrinted>2020-10-22T09:50:47Z</cp:lastPrinted>
  <dcterms:created xsi:type="dcterms:W3CDTF">2016-11-21T14:56:18Z</dcterms:created>
  <dcterms:modified xsi:type="dcterms:W3CDTF">2021-12-14T10:16:20Z</dcterms:modified>
</cp:coreProperties>
</file>